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Microsoft_Equation1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2.bin" ContentType="application/vnd.openxmlformats-officedocument.oleObject"/>
  <Override PartName="/ppt/notesSlides/notesSlide4.xml" ContentType="application/vnd.openxmlformats-officedocument.presentationml.notesSlide+xml"/>
  <Override PartName="/ppt/embeddings/oleObject8.bin" ContentType="application/vnd.openxmlformats-officedocument.oleObject"/>
  <Override PartName="/ppt/embeddings/Microsoft_Equation3.bin" ContentType="application/vnd.openxmlformats-officedocument.oleObject"/>
  <Override PartName="/ppt/embeddings/Microsoft_Equation4.bin" ContentType="application/vnd.openxmlformats-officedocument.oleObject"/>
  <Override PartName="/ppt/embeddings/Microsoft_Equation5.bin" ContentType="application/vnd.openxmlformats-officedocument.oleObject"/>
  <Override PartName="/ppt/notesSlides/notesSlide5.xml" ContentType="application/vnd.openxmlformats-officedocument.presentationml.notesSlide+xml"/>
  <Override PartName="/ppt/embeddings/oleObject9.bin" ContentType="application/vnd.openxmlformats-officedocument.oleObject"/>
  <Override PartName="/ppt/notesSlides/notesSlide6.xml" ContentType="application/vnd.openxmlformats-officedocument.presentationml.notesSlide+xml"/>
  <Override PartName="/ppt/embeddings/Microsoft_Equation6.bin" ContentType="application/vnd.openxmlformats-officedocument.oleObject"/>
  <Override PartName="/ppt/embeddings/oleObject10.bin" ContentType="application/vnd.openxmlformats-officedocument.oleObject"/>
  <Override PartName="/ppt/embeddings/Microsoft_Equation7.bin" ContentType="application/vnd.openxmlformats-officedocument.oleObject"/>
  <Override PartName="/ppt/embeddings/Microsoft_Equation8.bin" ContentType="application/vnd.openxmlformats-officedocument.oleObject"/>
  <Override PartName="/ppt/embeddings/Microsoft_Equation9.bin" ContentType="application/vnd.openxmlformats-officedocument.oleObject"/>
  <Override PartName="/ppt/embeddings/oleObject1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12.bin" ContentType="application/vnd.openxmlformats-officedocument.oleObject"/>
  <Override PartName="/ppt/embeddings/Microsoft_Equation10.bin" ContentType="application/vnd.openxmlformats-officedocument.oleObject"/>
  <Override PartName="/ppt/embeddings/Microsoft_Equation11.bin" ContentType="application/vnd.openxmlformats-officedocument.oleObject"/>
  <Override PartName="/ppt/embeddings/oleObject13.bin" ContentType="application/vnd.openxmlformats-officedocument.oleObject"/>
  <Override PartName="/ppt/embeddings/Microsoft_Equation12.bin" ContentType="application/vnd.openxmlformats-officedocument.oleObject"/>
  <Override PartName="/ppt/embeddings/Microsoft_Equation13.bin" ContentType="application/vnd.openxmlformats-officedocument.oleObject"/>
  <Override PartName="/ppt/embeddings/Microsoft_Equation14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14.bin" ContentType="application/vnd.openxmlformats-officedocument.oleObject"/>
  <Override PartName="/ppt/embeddings/Microsoft_Equation15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Microsoft_Equation16.bin" ContentType="application/vnd.openxmlformats-officedocument.oleObject"/>
  <Override PartName="/ppt/embeddings/Microsoft_Equation17.bin" ContentType="application/vnd.openxmlformats-officedocument.oleObject"/>
  <Override PartName="/ppt/notesSlides/notesSlide13.xml" ContentType="application/vnd.openxmlformats-officedocument.presentationml.notesSlide+xml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Microsoft_Equation18.bin" ContentType="application/vnd.openxmlformats-officedocument.oleObject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embeddings/Microsoft_Equation19.bin" ContentType="application/vnd.openxmlformats-officedocument.oleObject"/>
  <Override PartName="/ppt/embeddings/oleObject24.bin" ContentType="application/vnd.openxmlformats-officedocument.oleObject"/>
  <Override PartName="/ppt/embeddings/Microsoft_Equation20.bin" ContentType="application/vnd.openxmlformats-officedocument.oleObject"/>
  <Override PartName="/ppt/embeddings/Microsoft_Equation2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73" r:id="rId2"/>
    <p:sldId id="274" r:id="rId3"/>
    <p:sldId id="461" r:id="rId4"/>
    <p:sldId id="462" r:id="rId5"/>
    <p:sldId id="463" r:id="rId6"/>
    <p:sldId id="464" r:id="rId7"/>
    <p:sldId id="475" r:id="rId8"/>
    <p:sldId id="420" r:id="rId9"/>
    <p:sldId id="421" r:id="rId10"/>
    <p:sldId id="423" r:id="rId11"/>
    <p:sldId id="425" r:id="rId12"/>
    <p:sldId id="426" r:id="rId13"/>
    <p:sldId id="414" r:id="rId14"/>
    <p:sldId id="465" r:id="rId15"/>
    <p:sldId id="360" r:id="rId16"/>
    <p:sldId id="495" r:id="rId17"/>
    <p:sldId id="430" r:id="rId18"/>
    <p:sldId id="431" r:id="rId19"/>
    <p:sldId id="432" r:id="rId20"/>
    <p:sldId id="433" r:id="rId21"/>
    <p:sldId id="434" r:id="rId22"/>
    <p:sldId id="476" r:id="rId23"/>
    <p:sldId id="438" r:id="rId24"/>
    <p:sldId id="442" r:id="rId25"/>
    <p:sldId id="473" r:id="rId26"/>
    <p:sldId id="445" r:id="rId27"/>
    <p:sldId id="392" r:id="rId28"/>
    <p:sldId id="448" r:id="rId29"/>
    <p:sldId id="449" r:id="rId30"/>
    <p:sldId id="394" r:id="rId31"/>
    <p:sldId id="450" r:id="rId32"/>
    <p:sldId id="301" r:id="rId33"/>
    <p:sldId id="468" r:id="rId34"/>
    <p:sldId id="480" r:id="rId35"/>
    <p:sldId id="493" r:id="rId36"/>
    <p:sldId id="481" r:id="rId37"/>
    <p:sldId id="482" r:id="rId38"/>
    <p:sldId id="483" r:id="rId39"/>
    <p:sldId id="484" r:id="rId40"/>
    <p:sldId id="486" r:id="rId41"/>
    <p:sldId id="488" r:id="rId42"/>
    <p:sldId id="471" r:id="rId43"/>
    <p:sldId id="494" r:id="rId44"/>
    <p:sldId id="498" r:id="rId45"/>
    <p:sldId id="466" r:id="rId46"/>
    <p:sldId id="467" r:id="rId47"/>
    <p:sldId id="410" r:id="rId48"/>
    <p:sldId id="496" r:id="rId49"/>
    <p:sldId id="497" r:id="rId50"/>
    <p:sldId id="477" r:id="rId51"/>
    <p:sldId id="389" r:id="rId52"/>
    <p:sldId id="499" r:id="rId53"/>
    <p:sldId id="500" r:id="rId54"/>
    <p:sldId id="469" r:id="rId55"/>
    <p:sldId id="470" r:id="rId56"/>
    <p:sldId id="479" r:id="rId57"/>
    <p:sldId id="490" r:id="rId58"/>
    <p:sldId id="491" r:id="rId59"/>
    <p:sldId id="492" r:id="rId60"/>
    <p:sldId id="489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5E4F4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1616" y="-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handoutMaster" Target="handoutMasters/handoutMaster1.xml"/><Relationship Id="rId64" Type="http://schemas.openxmlformats.org/officeDocument/2006/relationships/printerSettings" Target="printerSettings/printerSettings1.bin"/><Relationship Id="rId65" Type="http://schemas.openxmlformats.org/officeDocument/2006/relationships/presProps" Target="presProps.xml"/><Relationship Id="rId66" Type="http://schemas.openxmlformats.org/officeDocument/2006/relationships/viewProps" Target="viewProps.xml"/><Relationship Id="rId67" Type="http://schemas.openxmlformats.org/officeDocument/2006/relationships/theme" Target="theme/theme1.xml"/><Relationship Id="rId68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Relationship Id="rId2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Relationship Id="rId2" Type="http://schemas.openxmlformats.org/officeDocument/2006/relationships/image" Target="../media/image8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Relationship Id="rId2" Type="http://schemas.openxmlformats.org/officeDocument/2006/relationships/image" Target="../media/image8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4" Type="http://schemas.openxmlformats.org/officeDocument/2006/relationships/image" Target="../media/image100.emf"/><Relationship Id="rId5" Type="http://schemas.openxmlformats.org/officeDocument/2006/relationships/image" Target="../media/image101.emf"/><Relationship Id="rId6" Type="http://schemas.openxmlformats.org/officeDocument/2006/relationships/image" Target="../media/image102.emf"/><Relationship Id="rId1" Type="http://schemas.openxmlformats.org/officeDocument/2006/relationships/image" Target="../media/image97.png"/><Relationship Id="rId2" Type="http://schemas.openxmlformats.org/officeDocument/2006/relationships/image" Target="../media/image9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1" Type="http://schemas.openxmlformats.org/officeDocument/2006/relationships/image" Target="../media/image10.emf"/><Relationship Id="rId2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4" Type="http://schemas.openxmlformats.org/officeDocument/2006/relationships/image" Target="../media/image109.wmf"/><Relationship Id="rId5" Type="http://schemas.openxmlformats.org/officeDocument/2006/relationships/image" Target="../media/image110.wmf"/><Relationship Id="rId6" Type="http://schemas.openxmlformats.org/officeDocument/2006/relationships/image" Target="../media/image111.emf"/><Relationship Id="rId7" Type="http://schemas.openxmlformats.org/officeDocument/2006/relationships/image" Target="../media/image112.emf"/><Relationship Id="rId1" Type="http://schemas.openxmlformats.org/officeDocument/2006/relationships/image" Target="../media/image106.wmf"/><Relationship Id="rId2" Type="http://schemas.openxmlformats.org/officeDocument/2006/relationships/image" Target="../media/image10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Relationship Id="rId2" Type="http://schemas.openxmlformats.org/officeDocument/2006/relationships/image" Target="../media/image14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Relationship Id="rId2" Type="http://schemas.openxmlformats.org/officeDocument/2006/relationships/image" Target="../media/image5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5/21/15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16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5/21/15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051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34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42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A33741C-1222-F945-BFEC-04E5BCB46162}" type="slidenum">
              <a:rPr lang="en-GB"/>
              <a:pPr/>
              <a:t>44</a:t>
            </a:fld>
            <a:endParaRPr lang="en-GB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823513" y="665200"/>
            <a:ext cx="4795385" cy="332599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4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A33741C-1222-F945-BFEC-04E5BCB46162}" type="slidenum">
              <a:rPr lang="en-GB"/>
              <a:pPr/>
              <a:t>45</a:t>
            </a:fld>
            <a:endParaRPr lang="en-GB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823513" y="665200"/>
            <a:ext cx="4795385" cy="332599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4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49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57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6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7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13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31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32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33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19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oleObject" Target="../embeddings/Microsoft_Equation3.bin"/><Relationship Id="rId5" Type="http://schemas.openxmlformats.org/officeDocument/2006/relationships/image" Target="../media/image29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png"/><Relationship Id="rId12" Type="http://schemas.openxmlformats.org/officeDocument/2006/relationships/image" Target="../media/image37.png"/><Relationship Id="rId13" Type="http://schemas.openxmlformats.org/officeDocument/2006/relationships/image" Target="../media/image19.png"/><Relationship Id="rId14" Type="http://schemas.openxmlformats.org/officeDocument/2006/relationships/image" Target="../media/image38.jpe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emf"/><Relationship Id="rId6" Type="http://schemas.openxmlformats.org/officeDocument/2006/relationships/oleObject" Target="../embeddings/Microsoft_Equation4.bin"/><Relationship Id="rId7" Type="http://schemas.openxmlformats.org/officeDocument/2006/relationships/image" Target="../media/image31.emf"/><Relationship Id="rId8" Type="http://schemas.openxmlformats.org/officeDocument/2006/relationships/oleObject" Target="../embeddings/Microsoft_Equation5.bin"/><Relationship Id="rId9" Type="http://schemas.openxmlformats.org/officeDocument/2006/relationships/image" Target="../media/image32.emf"/><Relationship Id="rId10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7.png"/><Relationship Id="rId5" Type="http://schemas.openxmlformats.org/officeDocument/2006/relationships/image" Target="../media/image39.jpe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oleObject" Target="../embeddings/oleObject9.bin"/><Relationship Id="rId7" Type="http://schemas.openxmlformats.org/officeDocument/2006/relationships/image" Target="../media/image17.emf"/><Relationship Id="rId8" Type="http://schemas.openxmlformats.org/officeDocument/2006/relationships/image" Target="../media/image44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png"/><Relationship Id="rId5" Type="http://schemas.openxmlformats.org/officeDocument/2006/relationships/image" Target="../media/image51.emf"/><Relationship Id="rId6" Type="http://schemas.openxmlformats.org/officeDocument/2006/relationships/oleObject" Target="../embeddings/Microsoft_Equation6.bin"/><Relationship Id="rId7" Type="http://schemas.openxmlformats.org/officeDocument/2006/relationships/image" Target="../media/image48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52.emf"/><Relationship Id="rId5" Type="http://schemas.openxmlformats.org/officeDocument/2006/relationships/image" Target="../media/image54.png"/><Relationship Id="rId6" Type="http://schemas.openxmlformats.org/officeDocument/2006/relationships/oleObject" Target="../embeddings/Microsoft_Equation7.bin"/><Relationship Id="rId7" Type="http://schemas.openxmlformats.org/officeDocument/2006/relationships/image" Target="../media/image53.emf"/><Relationship Id="rId8" Type="http://schemas.openxmlformats.org/officeDocument/2006/relationships/image" Target="../media/image51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emf"/><Relationship Id="rId3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oleObject" Target="../embeddings/Microsoft_Equation8.bin"/><Relationship Id="rId6" Type="http://schemas.openxmlformats.org/officeDocument/2006/relationships/image" Target="../media/image64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4" Type="http://schemas.openxmlformats.org/officeDocument/2006/relationships/oleObject" Target="../embeddings/Microsoft_Equation9.bin"/><Relationship Id="rId5" Type="http://schemas.openxmlformats.org/officeDocument/2006/relationships/image" Target="../media/image67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4" Type="http://schemas.openxmlformats.org/officeDocument/2006/relationships/image" Target="../media/image71.emf"/><Relationship Id="rId5" Type="http://schemas.openxmlformats.org/officeDocument/2006/relationships/image" Target="../media/image72.emf"/><Relationship Id="rId6" Type="http://schemas.openxmlformats.org/officeDocument/2006/relationships/image" Target="../media/image73.emf"/><Relationship Id="rId7" Type="http://schemas.openxmlformats.org/officeDocument/2006/relationships/image" Target="../media/image74.emf"/><Relationship Id="rId8" Type="http://schemas.openxmlformats.org/officeDocument/2006/relationships/oleObject" Target="../embeddings/oleObject11.bin"/><Relationship Id="rId9" Type="http://schemas.openxmlformats.org/officeDocument/2006/relationships/image" Target="../media/image69.emf"/><Relationship Id="rId10" Type="http://schemas.openxmlformats.org/officeDocument/2006/relationships/image" Target="../media/image75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4" Type="http://schemas.openxmlformats.org/officeDocument/2006/relationships/image" Target="../media/image76.png"/><Relationship Id="rId5" Type="http://schemas.openxmlformats.org/officeDocument/2006/relationships/image" Target="../media/image68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oleObject" Target="../embeddings/oleObject12.bin"/><Relationship Id="rId5" Type="http://schemas.openxmlformats.org/officeDocument/2006/relationships/image" Target="../media/image80.emf"/><Relationship Id="rId6" Type="http://schemas.openxmlformats.org/officeDocument/2006/relationships/oleObject" Target="../embeddings/Microsoft_Equation10.bin"/><Relationship Id="rId7" Type="http://schemas.openxmlformats.org/officeDocument/2006/relationships/image" Target="../media/image81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oleObject" Target="../embeddings/Microsoft_Equation11.bin"/><Relationship Id="rId5" Type="http://schemas.openxmlformats.org/officeDocument/2006/relationships/image" Target="../media/image83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4" Type="http://schemas.openxmlformats.org/officeDocument/2006/relationships/oleObject" Target="../embeddings/oleObject13.bin"/><Relationship Id="rId5" Type="http://schemas.openxmlformats.org/officeDocument/2006/relationships/image" Target="../media/image85.emf"/><Relationship Id="rId6" Type="http://schemas.openxmlformats.org/officeDocument/2006/relationships/oleObject" Target="../embeddings/Microsoft_Equation12.bin"/><Relationship Id="rId7" Type="http://schemas.openxmlformats.org/officeDocument/2006/relationships/image" Target="../media/image86.emf"/><Relationship Id="rId8" Type="http://schemas.openxmlformats.org/officeDocument/2006/relationships/image" Target="../media/image88.png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oleObject" Target="../embeddings/Microsoft_Equation13.bin"/><Relationship Id="rId5" Type="http://schemas.openxmlformats.org/officeDocument/2006/relationships/image" Target="../media/image89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4" Type="http://schemas.openxmlformats.org/officeDocument/2006/relationships/oleObject" Target="../embeddings/Microsoft_Equation14.bin"/><Relationship Id="rId5" Type="http://schemas.openxmlformats.org/officeDocument/2006/relationships/image" Target="../media/image91.emf"/><Relationship Id="rId6" Type="http://schemas.openxmlformats.org/officeDocument/2006/relationships/image" Target="../media/image93.emf"/><Relationship Id="rId7" Type="http://schemas.openxmlformats.org/officeDocument/2006/relationships/image" Target="../media/image94.emf"/><Relationship Id="rId8" Type="http://schemas.openxmlformats.org/officeDocument/2006/relationships/image" Target="../media/image79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7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0.emf"/><Relationship Id="rId12" Type="http://schemas.openxmlformats.org/officeDocument/2006/relationships/oleObject" Target="../embeddings/Microsoft_Equation16.bin"/><Relationship Id="rId13" Type="http://schemas.openxmlformats.org/officeDocument/2006/relationships/image" Target="../media/image101.emf"/><Relationship Id="rId14" Type="http://schemas.openxmlformats.org/officeDocument/2006/relationships/oleObject" Target="../embeddings/Microsoft_Equation17.bin"/><Relationship Id="rId15" Type="http://schemas.openxmlformats.org/officeDocument/2006/relationships/image" Target="../media/image102.emf"/><Relationship Id="rId16" Type="http://schemas.openxmlformats.org/officeDocument/2006/relationships/image" Target="../media/image103.png"/><Relationship Id="rId17" Type="http://schemas.openxmlformats.org/officeDocument/2006/relationships/image" Target="../media/image104.png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97.png"/><Relationship Id="rId6" Type="http://schemas.openxmlformats.org/officeDocument/2006/relationships/oleObject" Target="../embeddings/Microsoft_Equation15.bin"/><Relationship Id="rId7" Type="http://schemas.openxmlformats.org/officeDocument/2006/relationships/image" Target="../media/image98.emf"/><Relationship Id="rId8" Type="http://schemas.openxmlformats.org/officeDocument/2006/relationships/oleObject" Target="../embeddings/oleObject15.bin"/><Relationship Id="rId9" Type="http://schemas.openxmlformats.org/officeDocument/2006/relationships/image" Target="../media/image99.emf"/><Relationship Id="rId10" Type="http://schemas.openxmlformats.org/officeDocument/2006/relationships/oleObject" Target="../embeddings/oleObject16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oleObject" Target="../embeddings/oleObject17.bin"/><Relationship Id="rId5" Type="http://schemas.openxmlformats.org/officeDocument/2006/relationships/image" Target="../media/image97.png"/><Relationship Id="rId6" Type="http://schemas.openxmlformats.org/officeDocument/2006/relationships/image" Target="../media/image105.png"/><Relationship Id="rId7" Type="http://schemas.openxmlformats.org/officeDocument/2006/relationships/image" Target="../media/image103.png"/><Relationship Id="rId8" Type="http://schemas.openxmlformats.org/officeDocument/2006/relationships/image" Target="../media/image104.png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2.bin"/><Relationship Id="rId12" Type="http://schemas.openxmlformats.org/officeDocument/2006/relationships/image" Target="../media/image110.wmf"/><Relationship Id="rId13" Type="http://schemas.openxmlformats.org/officeDocument/2006/relationships/image" Target="../media/image113.emf"/><Relationship Id="rId14" Type="http://schemas.openxmlformats.org/officeDocument/2006/relationships/image" Target="../media/image114.png"/><Relationship Id="rId15" Type="http://schemas.openxmlformats.org/officeDocument/2006/relationships/oleObject" Target="../embeddings/oleObject23.bin"/><Relationship Id="rId16" Type="http://schemas.openxmlformats.org/officeDocument/2006/relationships/image" Target="../media/image111.emf"/><Relationship Id="rId17" Type="http://schemas.openxmlformats.org/officeDocument/2006/relationships/oleObject" Target="../embeddings/Microsoft_Equation18.bin"/><Relationship Id="rId18" Type="http://schemas.openxmlformats.org/officeDocument/2006/relationships/image" Target="../media/image112.emf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8.bin"/><Relationship Id="rId4" Type="http://schemas.openxmlformats.org/officeDocument/2006/relationships/image" Target="../media/image106.wmf"/><Relationship Id="rId5" Type="http://schemas.openxmlformats.org/officeDocument/2006/relationships/oleObject" Target="../embeddings/oleObject19.bin"/><Relationship Id="rId6" Type="http://schemas.openxmlformats.org/officeDocument/2006/relationships/image" Target="../media/image107.wmf"/><Relationship Id="rId7" Type="http://schemas.openxmlformats.org/officeDocument/2006/relationships/oleObject" Target="../embeddings/oleObject20.bin"/><Relationship Id="rId8" Type="http://schemas.openxmlformats.org/officeDocument/2006/relationships/image" Target="../media/image108.wmf"/><Relationship Id="rId9" Type="http://schemas.openxmlformats.org/officeDocument/2006/relationships/oleObject" Target="../embeddings/oleObject21.bin"/><Relationship Id="rId10" Type="http://schemas.openxmlformats.org/officeDocument/2006/relationships/image" Target="../media/image109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Relationship Id="rId6" Type="http://schemas.openxmlformats.org/officeDocument/2006/relationships/image" Target="../media/image119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4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123.jpeg"/><Relationship Id="rId5" Type="http://schemas.openxmlformats.org/officeDocument/2006/relationships/image" Target="../media/image124.jpeg"/><Relationship Id="rId6" Type="http://schemas.openxmlformats.org/officeDocument/2006/relationships/hyperlink" Target="http://www.bnl.gov/cad/eRhic/" TargetMode="External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emf"/><Relationship Id="rId12" Type="http://schemas.openxmlformats.org/officeDocument/2006/relationships/oleObject" Target="../embeddings/oleObject7.bin"/><Relationship Id="rId13" Type="http://schemas.openxmlformats.org/officeDocument/2006/relationships/image" Target="../media/image14.emf"/><Relationship Id="rId14" Type="http://schemas.openxmlformats.org/officeDocument/2006/relationships/oleObject" Target="../embeddings/Microsoft_Equation1.bin"/><Relationship Id="rId15" Type="http://schemas.openxmlformats.org/officeDocument/2006/relationships/image" Target="../media/image15.emf"/><Relationship Id="rId16" Type="http://schemas.openxmlformats.org/officeDocument/2006/relationships/image" Target="../media/image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3.bin"/><Relationship Id="rId4" Type="http://schemas.openxmlformats.org/officeDocument/2006/relationships/image" Target="../media/image10.emf"/><Relationship Id="rId5" Type="http://schemas.openxmlformats.org/officeDocument/2006/relationships/image" Target="../media/image16.emf"/><Relationship Id="rId6" Type="http://schemas.openxmlformats.org/officeDocument/2006/relationships/oleObject" Target="../embeddings/oleObject4.bin"/><Relationship Id="rId7" Type="http://schemas.openxmlformats.org/officeDocument/2006/relationships/image" Target="../media/image11.emf"/><Relationship Id="rId8" Type="http://schemas.openxmlformats.org/officeDocument/2006/relationships/oleObject" Target="../embeddings/oleObject5.bin"/><Relationship Id="rId9" Type="http://schemas.openxmlformats.org/officeDocument/2006/relationships/image" Target="../media/image12.emf"/><Relationship Id="rId10" Type="http://schemas.openxmlformats.org/officeDocument/2006/relationships/oleObject" Target="../embeddings/oleObject6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4" Type="http://schemas.openxmlformats.org/officeDocument/2006/relationships/image" Target="../media/image12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5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4" Type="http://schemas.openxmlformats.org/officeDocument/2006/relationships/image" Target="../media/image1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emf"/><Relationship Id="rId4" Type="http://schemas.openxmlformats.org/officeDocument/2006/relationships/image" Target="../media/image138.emf"/><Relationship Id="rId5" Type="http://schemas.openxmlformats.org/officeDocument/2006/relationships/oleObject" Target="../embeddings/Microsoft_Equation19.bin"/><Relationship Id="rId6" Type="http://schemas.openxmlformats.org/officeDocument/2006/relationships/image" Target="../media/image136.emf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4" Type="http://schemas.openxmlformats.org/officeDocument/2006/relationships/oleObject" Target="../embeddings/oleObject24.bin"/><Relationship Id="rId5" Type="http://schemas.openxmlformats.org/officeDocument/2006/relationships/image" Target="../media/image139.emf"/><Relationship Id="rId6" Type="http://schemas.openxmlformats.org/officeDocument/2006/relationships/oleObject" Target="../embeddings/Microsoft_Equation20.bin"/><Relationship Id="rId7" Type="http://schemas.openxmlformats.org/officeDocument/2006/relationships/image" Target="../media/image140.emf"/><Relationship Id="rId8" Type="http://schemas.openxmlformats.org/officeDocument/2006/relationships/image" Target="../media/image142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2.bin"/><Relationship Id="rId5" Type="http://schemas.openxmlformats.org/officeDocument/2006/relationships/image" Target="../media/image17.emf"/><Relationship Id="rId6" Type="http://schemas.openxmlformats.org/officeDocument/2006/relationships/image" Target="../media/image18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4" Type="http://schemas.openxmlformats.org/officeDocument/2006/relationships/oleObject" Target="../embeddings/Microsoft_Equation21.bin"/><Relationship Id="rId5" Type="http://schemas.openxmlformats.org/officeDocument/2006/relationships/image" Target="../media/image143.emf"/><Relationship Id="rId6" Type="http://schemas.openxmlformats.org/officeDocument/2006/relationships/image" Target="../media/image144.emf"/><Relationship Id="rId7" Type="http://schemas.openxmlformats.org/officeDocument/2006/relationships/image" Target="../media/image145.emf"/><Relationship Id="rId8" Type="http://schemas.openxmlformats.org/officeDocument/2006/relationships/image" Target="../media/image146.emf"/><Relationship Id="rId1" Type="http://schemas.openxmlformats.org/officeDocument/2006/relationships/vmlDrawing" Target="../drawings/vmlDrawing2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3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oleObject" Target="../embeddings/oleObject8.bin"/><Relationship Id="rId5" Type="http://schemas.openxmlformats.org/officeDocument/2006/relationships/image" Target="../media/image17.emf"/><Relationship Id="rId6" Type="http://schemas.openxmlformats.org/officeDocument/2006/relationships/image" Target="../media/image23.jpe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778500"/>
            <a:ext cx="8048356" cy="794044"/>
          </a:xfrm>
          <a:solidFill>
            <a:srgbClr val="FFFFFF"/>
          </a:solidFill>
        </p:spPr>
        <p:txBody>
          <a:bodyPr lIns="93789" tIns="110429" rIns="93789" bIns="46894">
            <a:normAutofit fontScale="92500" lnSpcReduction="2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dirty="0" smtClean="0">
                <a:solidFill>
                  <a:srgbClr val="003399"/>
                </a:solidFill>
              </a:rPr>
              <a:t>CEA - </a:t>
            </a:r>
            <a:r>
              <a:rPr lang="en-GB" sz="2400" b="1" dirty="0" err="1" smtClean="0">
                <a:solidFill>
                  <a:srgbClr val="003399"/>
                </a:solidFill>
              </a:rPr>
              <a:t>Saclay</a:t>
            </a:r>
            <a:endParaRPr lang="en-GB" sz="2400" b="1" i="1" dirty="0">
              <a:solidFill>
                <a:srgbClr val="003399"/>
              </a:solidFill>
            </a:endParaRP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i="1" dirty="0" smtClean="0">
                <a:solidFill>
                  <a:srgbClr val="003399"/>
                </a:solidFill>
              </a:rPr>
              <a:t>02 June 2015</a:t>
            </a:r>
            <a:endParaRPr lang="en-GB" sz="2400" b="1" i="1" dirty="0" smtClean="0">
              <a:solidFill>
                <a:srgbClr val="003399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Deeply Virtual Compton Scattering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from HERA to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708" y="16744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31" y="12938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grpSp>
        <p:nvGrpSpPr>
          <p:cNvPr id="61" name="Group 28"/>
          <p:cNvGrpSpPr/>
          <p:nvPr/>
        </p:nvGrpSpPr>
        <p:grpSpPr>
          <a:xfrm>
            <a:off x="2907665" y="3085921"/>
            <a:ext cx="3640662" cy="1758227"/>
            <a:chOff x="4775200" y="609052"/>
            <a:chExt cx="4343097" cy="2467795"/>
          </a:xfrm>
        </p:grpSpPr>
        <p:grpSp>
          <p:nvGrpSpPr>
            <p:cNvPr id="62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6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105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6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7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8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9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0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1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6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71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3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76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7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87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88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89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90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91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92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93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95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96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98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100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102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103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104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01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99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97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78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80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1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3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4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5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6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79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74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75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63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6"/>
          <a:stretch/>
        </p:blipFill>
        <p:spPr bwMode="auto">
          <a:xfrm>
            <a:off x="4209792" y="663575"/>
            <a:ext cx="4819908" cy="540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1613" y="111125"/>
            <a:ext cx="8269287" cy="58578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DVCS: </a:t>
            </a:r>
            <a:r>
              <a:rPr lang="en-GB" sz="2700" b="1" i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W-</a:t>
            </a: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dependence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197433" y="701675"/>
            <a:ext cx="223202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4800" rIns="89280" bIns="4464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 eaLnBrk="0" hangingPunct="0">
              <a:lnSpc>
                <a:spcPct val="93000"/>
              </a:lnSpc>
              <a:buClrTx/>
              <a:buFontTx/>
              <a:buNone/>
            </a:pPr>
            <a:r>
              <a:rPr lang="en-GB" sz="23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Fit: </a:t>
            </a:r>
            <a:r>
              <a:rPr lang="en-GB" sz="2300" b="1" dirty="0" err="1">
                <a:solidFill>
                  <a:srgbClr val="FF0000"/>
                </a:solidFill>
                <a:cs typeface="Arial" charset="0"/>
              </a:rPr>
              <a:t>σ</a:t>
            </a:r>
            <a:r>
              <a:rPr lang="en-GB" sz="2300" b="1" dirty="0">
                <a:solidFill>
                  <a:srgbClr val="FF0000"/>
                </a:solidFill>
                <a:cs typeface="Arial" charset="0"/>
              </a:rPr>
              <a:t> ~ </a:t>
            </a:r>
            <a:r>
              <a:rPr lang="en-GB" sz="2300" b="1" dirty="0" err="1">
                <a:solidFill>
                  <a:srgbClr val="FF0000"/>
                </a:solidFill>
                <a:cs typeface="Arial" charset="0"/>
              </a:rPr>
              <a:t>W</a:t>
            </a:r>
            <a:r>
              <a:rPr lang="en-GB" sz="2300" b="1" baseline="33000" dirty="0" err="1">
                <a:solidFill>
                  <a:srgbClr val="FF0000"/>
                </a:solidFill>
                <a:cs typeface="Arial" charset="0"/>
              </a:rPr>
              <a:t>δ</a:t>
            </a:r>
            <a:r>
              <a:rPr lang="en-GB" sz="23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800600" y="5788484"/>
            <a:ext cx="4329535" cy="612316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5904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93000"/>
              </a:lnSpc>
              <a:buClrTx/>
              <a:buFontTx/>
              <a:buNone/>
            </a:pP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One bin added at low Q</a:t>
            </a:r>
            <a:r>
              <a:rPr lang="en-GB" sz="1600" b="1" baseline="30000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algn="ctr">
              <a:lnSpc>
                <a:spcPct val="93000"/>
              </a:lnSpc>
              <a:buClrTx/>
              <a:buFontTx/>
              <a:buNone/>
            </a:pP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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First hint for a </a:t>
            </a:r>
            <a:r>
              <a:rPr lang="en-GB" sz="1600" b="1" i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1600" b="1" i="1" baseline="30000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  <a:r>
              <a:rPr lang="en-GB" sz="1600" b="1" i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-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dependence of </a:t>
            </a:r>
            <a:r>
              <a:rPr lang="en-GB" sz="16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</a:t>
            </a:r>
            <a:r>
              <a:rPr lang="en-GB" sz="1600" b="1" i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W</a:t>
            </a:r>
            <a:r>
              <a:rPr lang="en-GB" sz="16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slope</a:t>
            </a:r>
            <a:endParaRPr lang="en-GB" sz="16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51" y="3362380"/>
            <a:ext cx="4609799" cy="23372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3638" y="758697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7356502" y="4884655"/>
            <a:ext cx="1594363" cy="3459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JHEP05</a:t>
            </a: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(2009)</a:t>
            </a: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108</a:t>
            </a:r>
            <a:endParaRPr lang="it-IT" sz="1500" b="1" dirty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01613" y="807745"/>
            <a:ext cx="3390900" cy="2213794"/>
            <a:chOff x="201613" y="807745"/>
            <a:chExt cx="3390900" cy="2213794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13" y="1239839"/>
              <a:ext cx="3390900" cy="1781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9" name="Picture 12" descr="H1_logo_3D.gif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7213" y="807745"/>
              <a:ext cx="588657" cy="43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714070" y="2444420"/>
              <a:ext cx="2483363" cy="36852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4545" tIns="47273" rIns="94545" bIns="47273">
              <a:prstTxWarp prst="textNoShape">
                <a:avLst/>
              </a:prstTxWarp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1500" b="1" dirty="0" smtClean="0">
                  <a:solidFill>
                    <a:srgbClr val="DC2300"/>
                  </a:solidFill>
                  <a:ea typeface="Arial Unicode MS" charset="0"/>
                  <a:cs typeface="Arial Unicode MS" charset="0"/>
                </a:rPr>
                <a:t>Phys.Lett.B659</a:t>
              </a:r>
              <a:r>
                <a:rPr lang="it-IT" sz="1500" b="1" dirty="0">
                  <a:solidFill>
                    <a:srgbClr val="DC2300"/>
                  </a:solidFill>
                  <a:ea typeface="Arial Unicode MS" charset="0"/>
                  <a:cs typeface="Arial Unicode MS" charset="0"/>
                </a:rPr>
                <a:t>:796-806,2008</a:t>
              </a:r>
            </a:p>
          </p:txBody>
        </p:sp>
      </p:grpSp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" y="1839540"/>
            <a:ext cx="4400249" cy="361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4" name="Text Box 1"/>
          <p:cNvSpPr txBox="1">
            <a:spLocks noChangeArrowheads="1"/>
          </p:cNvSpPr>
          <p:nvPr/>
        </p:nvSpPr>
        <p:spPr bwMode="auto">
          <a:xfrm>
            <a:off x="239713" y="5563059"/>
            <a:ext cx="3686175" cy="587375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58680" rIns="89280" bIns="4464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eaLnBrk="0" hangingPunct="0">
              <a:lnSpc>
                <a:spcPct val="93000"/>
              </a:lnSpc>
              <a:buClrTx/>
              <a:buFontTx/>
              <a:buNone/>
            </a:pP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</a:t>
            </a:r>
            <a:r>
              <a:rPr lang="en-GB" sz="1600" b="1" i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1600" b="1" i="1" baseline="-2500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</a:t>
            </a:r>
            <a:r>
              <a:rPr lang="en-GB" sz="1600" b="1" i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supplies a scale for hard </a:t>
            </a:r>
          </a:p>
          <a:p>
            <a:pPr eaLnBrk="0" hangingPunct="0">
              <a:lnSpc>
                <a:spcPct val="93000"/>
              </a:lnSpc>
              <a:buClrTx/>
              <a:buFontTx/>
              <a:buNone/>
            </a:pP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processes </a:t>
            </a:r>
            <a:r>
              <a:rPr lang="en-GB" sz="1600" b="1">
                <a:solidFill>
                  <a:srgbClr val="000066"/>
                </a:solidFill>
                <a:latin typeface="Wingdings" charset="0"/>
                <a:cs typeface="Wingdings" charset="0"/>
              </a:rPr>
              <a:t></a:t>
            </a: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apply pQCD models</a:t>
            </a:r>
          </a:p>
        </p:txBody>
      </p:sp>
      <p:sp>
        <p:nvSpPr>
          <p:cNvPr id="25" name="Oval 24"/>
          <p:cNvSpPr/>
          <p:nvPr/>
        </p:nvSpPr>
        <p:spPr>
          <a:xfrm rot="20498269">
            <a:off x="6111601" y="1572152"/>
            <a:ext cx="2914033" cy="1053805"/>
          </a:xfrm>
          <a:prstGeom prst="ellipse">
            <a:avLst/>
          </a:prstGeom>
          <a:solidFill>
            <a:srgbClr val="25E4F4">
              <a:alpha val="3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84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6" r="996" b="360"/>
          <a:stretch>
            <a:fillRect/>
          </a:stretch>
        </p:blipFill>
        <p:spPr bwMode="auto">
          <a:xfrm>
            <a:off x="266701" y="679451"/>
            <a:ext cx="3644900" cy="26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8826" r="996" b="36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72615" y="4808538"/>
            <a:ext cx="2311080" cy="11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20000"/>
              </a:lnSpc>
              <a:buClr>
                <a:srgbClr val="333399"/>
              </a:buClr>
            </a:pPr>
            <a:r>
              <a:rPr lang="it-IT" sz="2000" b="1" dirty="0" err="1" smtClean="0">
                <a:solidFill>
                  <a:schemeClr val="tx1"/>
                </a:solidFill>
              </a:rPr>
              <a:t>Kinematic</a:t>
            </a:r>
            <a:r>
              <a:rPr lang="it-IT" sz="2000" b="1" dirty="0" smtClean="0">
                <a:solidFill>
                  <a:schemeClr val="tx1"/>
                </a:solidFill>
              </a:rPr>
              <a:t> </a:t>
            </a:r>
            <a:r>
              <a:rPr lang="it-IT" sz="2000" b="1" dirty="0" err="1" smtClean="0">
                <a:solidFill>
                  <a:schemeClr val="tx1"/>
                </a:solidFill>
              </a:rPr>
              <a:t>region</a:t>
            </a:r>
            <a:endParaRPr lang="it-IT" sz="2000" b="1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333399"/>
              </a:buClr>
            </a:pPr>
            <a:r>
              <a:rPr lang="it-IT" sz="2000" b="1" dirty="0" smtClean="0">
                <a:solidFill>
                  <a:srgbClr val="333399"/>
                </a:solidFill>
              </a:rPr>
              <a:t>3 </a:t>
            </a:r>
            <a:r>
              <a:rPr lang="it-IT" sz="2000" b="1" dirty="0">
                <a:solidFill>
                  <a:srgbClr val="333399"/>
                </a:solidFill>
              </a:rPr>
              <a:t>&lt; Q</a:t>
            </a:r>
            <a:r>
              <a:rPr lang="it-IT" sz="2000" b="1" baseline="30000" dirty="0">
                <a:solidFill>
                  <a:srgbClr val="333399"/>
                </a:solidFill>
              </a:rPr>
              <a:t>2</a:t>
            </a:r>
            <a:r>
              <a:rPr lang="it-IT" sz="2000" b="1" dirty="0">
                <a:solidFill>
                  <a:srgbClr val="333399"/>
                </a:solidFill>
              </a:rPr>
              <a:t> &lt; 100 GeV</a:t>
            </a:r>
            <a:r>
              <a:rPr lang="it-IT" sz="2000" b="1" baseline="30000" dirty="0">
                <a:solidFill>
                  <a:srgbClr val="333399"/>
                </a:solidFill>
              </a:rPr>
              <a:t>2</a:t>
            </a:r>
          </a:p>
          <a:p>
            <a:pPr>
              <a:lnSpc>
                <a:spcPct val="120000"/>
              </a:lnSpc>
              <a:buClr>
                <a:srgbClr val="333399"/>
              </a:buClr>
            </a:pPr>
            <a:r>
              <a:rPr lang="it-IT" sz="2000" b="1" dirty="0" smtClean="0">
                <a:solidFill>
                  <a:srgbClr val="333399"/>
                </a:solidFill>
              </a:rPr>
              <a:t>40 </a:t>
            </a:r>
            <a:r>
              <a:rPr lang="it-IT" sz="2000" b="1" dirty="0">
                <a:solidFill>
                  <a:srgbClr val="333399"/>
                </a:solidFill>
              </a:rPr>
              <a:t>&lt; </a:t>
            </a:r>
            <a:r>
              <a:rPr lang="it-IT" sz="2000" b="1" dirty="0" err="1">
                <a:solidFill>
                  <a:srgbClr val="333399"/>
                </a:solidFill>
              </a:rPr>
              <a:t>W</a:t>
            </a:r>
            <a:r>
              <a:rPr lang="it-IT" sz="2000" b="1" dirty="0">
                <a:solidFill>
                  <a:srgbClr val="333399"/>
                </a:solidFill>
              </a:rPr>
              <a:t> &lt; 170 </a:t>
            </a:r>
            <a:r>
              <a:rPr lang="it-IT" sz="2000" b="1" dirty="0" err="1" smtClean="0">
                <a:solidFill>
                  <a:srgbClr val="333399"/>
                </a:solidFill>
              </a:rPr>
              <a:t>GeV</a:t>
            </a:r>
            <a:endParaRPr lang="it-IT" sz="2000" b="1" dirty="0">
              <a:solidFill>
                <a:srgbClr val="333399"/>
              </a:solidFill>
            </a:endParaRP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5209382" y="4254980"/>
            <a:ext cx="3249612" cy="1981200"/>
            <a:chOff x="107" y="1917"/>
            <a:chExt cx="2047" cy="1248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107" y="1917"/>
              <a:ext cx="2047" cy="1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marL="257175" indent="-255588"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30000"/>
                </a:lnSpc>
                <a:buClrTx/>
                <a:buFontTx/>
                <a:buNone/>
              </a:pPr>
              <a:r>
                <a:rPr lang="it-IT" sz="2000" b="1" dirty="0" smtClean="0">
                  <a:solidFill>
                    <a:srgbClr val="009900"/>
                  </a:solidFill>
                </a:rPr>
                <a:t>RP </a:t>
              </a:r>
              <a:r>
                <a:rPr lang="it-IT" sz="2000" b="1" dirty="0" err="1">
                  <a:solidFill>
                    <a:srgbClr val="009900"/>
                  </a:solidFill>
                </a:rPr>
                <a:t>selection</a:t>
              </a:r>
              <a:r>
                <a:rPr lang="it-IT" sz="2000" b="1" dirty="0">
                  <a:solidFill>
                    <a:srgbClr val="009900"/>
                  </a:solidFill>
                </a:rPr>
                <a:t> </a:t>
              </a:r>
              <a:r>
                <a:rPr lang="it-IT" sz="2000" b="1" dirty="0" err="1">
                  <a:solidFill>
                    <a:srgbClr val="009900"/>
                  </a:solidFill>
                </a:rPr>
                <a:t>Cuts</a:t>
              </a:r>
              <a:r>
                <a:rPr lang="it-IT" sz="2000" b="1" dirty="0">
                  <a:solidFill>
                    <a:srgbClr val="009900"/>
                  </a:solidFill>
                </a:rPr>
                <a:t>:</a:t>
              </a:r>
            </a:p>
            <a:p>
              <a:pPr marL="255588" indent="-254000">
                <a:lnSpc>
                  <a:spcPct val="13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it-IT" b="1" dirty="0" smtClean="0">
                  <a:solidFill>
                    <a:srgbClr val="333399"/>
                  </a:solidFill>
                </a:rPr>
                <a:t>ZEUS </a:t>
              </a:r>
              <a:r>
                <a:rPr lang="it-IT" b="1" dirty="0" err="1">
                  <a:solidFill>
                    <a:srgbClr val="333399"/>
                  </a:solidFill>
                </a:rPr>
                <a:t>selection</a:t>
              </a:r>
              <a:r>
                <a:rPr lang="it-IT" b="1" dirty="0">
                  <a:solidFill>
                    <a:srgbClr val="333399"/>
                  </a:solidFill>
                </a:rPr>
                <a:t> </a:t>
              </a:r>
              <a:r>
                <a:rPr lang="it-IT" b="1" dirty="0" err="1" smtClean="0">
                  <a:solidFill>
                    <a:srgbClr val="333399"/>
                  </a:solidFill>
                </a:rPr>
                <a:t>cuts</a:t>
              </a:r>
              <a:endParaRPr lang="it-IT" b="1" dirty="0">
                <a:solidFill>
                  <a:srgbClr val="333399"/>
                </a:solidFill>
              </a:endParaRP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 dirty="0"/>
                <a:t>0.96 &lt; </a:t>
              </a:r>
              <a:r>
                <a:rPr lang="en-US" b="1" dirty="0" err="1"/>
                <a:t>x</a:t>
              </a:r>
              <a:r>
                <a:rPr lang="en-US" b="1" baseline="-25000" dirty="0" err="1"/>
                <a:t>L</a:t>
              </a:r>
              <a:r>
                <a:rPr lang="en-US" b="1" dirty="0"/>
                <a:t> &lt; 1.04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 dirty="0"/>
                <a:t>0.08 &lt; |t| &lt; 0.53 GeV</a:t>
              </a:r>
              <a:r>
                <a:rPr lang="en-US" b="1" baseline="30000" dirty="0"/>
                <a:t>2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 dirty="0" err="1" smtClean="0"/>
                <a:t>E</a:t>
              </a:r>
              <a:r>
                <a:rPr lang="en-US" b="1" dirty="0" err="1"/>
                <a:t>+pz</a:t>
              </a:r>
              <a:r>
                <a:rPr lang="en-US" b="1" dirty="0"/>
                <a:t> +1840·x</a:t>
              </a:r>
              <a:r>
                <a:rPr lang="en-US" b="1" baseline="-25000" dirty="0"/>
                <a:t>L</a:t>
              </a:r>
              <a:r>
                <a:rPr lang="en-US" b="1" dirty="0"/>
                <a:t>&lt;1865 </a:t>
              </a:r>
              <a:r>
                <a:rPr lang="en-US" b="1" dirty="0" err="1" smtClean="0"/>
                <a:t>GeV</a:t>
              </a:r>
              <a:endParaRPr lang="en-US" b="1" dirty="0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107" y="1917"/>
              <a:ext cx="2032" cy="1248"/>
            </a:xfrm>
            <a:prstGeom prst="rect">
              <a:avLst/>
            </a:prstGeom>
            <a:noFill/>
            <a:ln w="2844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255371"/>
              </p:ext>
            </p:extLst>
          </p:nvPr>
        </p:nvGraphicFramePr>
        <p:xfrm>
          <a:off x="4257675" y="1109663"/>
          <a:ext cx="46640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624" name="Equation" r:id="rId4" imgW="1905000" imgH="508000" progId="Equation.3">
                  <p:embed/>
                </p:oleObj>
              </mc:Choice>
              <mc:Fallback>
                <p:oleObj name="Equation" r:id="rId4" imgW="19050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7675" y="1109663"/>
                        <a:ext cx="4664075" cy="1008062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72615" y="4243388"/>
            <a:ext cx="1765300" cy="398462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 b="1">
                <a:solidFill>
                  <a:srgbClr val="333399"/>
                </a:solidFill>
                <a:latin typeface="URW Chancery L" charset="0"/>
              </a:rPr>
              <a:t>L</a:t>
            </a:r>
            <a:r>
              <a:rPr lang="it-IT" sz="2000" b="1">
                <a:solidFill>
                  <a:srgbClr val="333399"/>
                </a:solidFill>
              </a:rPr>
              <a:t> = 27.77 pb</a:t>
            </a:r>
            <a:r>
              <a:rPr lang="it-IT" sz="2000" b="1" baseline="30000">
                <a:solidFill>
                  <a:srgbClr val="333399"/>
                </a:solidFill>
              </a:rPr>
              <a:t>-1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3357" y="3135313"/>
            <a:ext cx="883839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874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86000"/>
              </a:lnSpc>
              <a:buClrTx/>
              <a:buFontTx/>
              <a:buNone/>
            </a:pPr>
            <a:r>
              <a:rPr lang="en-GB" sz="2400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No </a:t>
            </a:r>
            <a:r>
              <a:rPr lang="en-GB" sz="2400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p-dissociation </a:t>
            </a:r>
            <a:r>
              <a:rPr lang="en-GB" sz="2400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background </a:t>
            </a:r>
            <a:r>
              <a:rPr lang="en-GB" sz="2400" b="1" dirty="0">
                <a:solidFill>
                  <a:srgbClr val="0000FF"/>
                </a:solidFill>
                <a:cs typeface="Arial" charset="0"/>
              </a:rPr>
              <a:t>→ </a:t>
            </a:r>
            <a:r>
              <a:rPr lang="en-GB" sz="2400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clean </a:t>
            </a:r>
            <a:r>
              <a:rPr lang="en-GB" sz="2400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measurement</a:t>
            </a:r>
          </a:p>
          <a:p>
            <a:pPr>
              <a:lnSpc>
                <a:spcPct val="130000"/>
              </a:lnSpc>
              <a:buClrTx/>
              <a:buFontTx/>
              <a:buNone/>
            </a:pPr>
            <a:r>
              <a:rPr lang="en-GB" sz="2400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Low </a:t>
            </a:r>
            <a:r>
              <a:rPr lang="en-GB" sz="2400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RP detector </a:t>
            </a:r>
            <a:r>
              <a:rPr lang="en-GB" sz="2400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acceptance  </a:t>
            </a:r>
            <a:r>
              <a:rPr lang="en-GB" sz="2400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400" b="1" dirty="0" smtClean="0">
                <a:solidFill>
                  <a:srgbClr val="0000FF"/>
                </a:solidFill>
                <a:cs typeface="Arial" charset="0"/>
              </a:rPr>
              <a:t>→ </a:t>
            </a:r>
            <a:r>
              <a:rPr lang="en-GB" sz="2400" b="1" dirty="0">
                <a:solidFill>
                  <a:srgbClr val="0000FF"/>
                </a:solidFill>
                <a:cs typeface="Arial" charset="0"/>
              </a:rPr>
              <a:t>low statistics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65100" y="79375"/>
            <a:ext cx="8269288" cy="58420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Roman Pots </a:t>
            </a:r>
            <a:r>
              <a:rPr lang="en-GB" sz="27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selection criteria</a:t>
            </a:r>
          </a:p>
        </p:txBody>
      </p:sp>
    </p:spTree>
    <p:extLst>
      <p:ext uri="{BB962C8B-B14F-4D97-AF65-F5344CB8AC3E}">
        <p14:creationId xmlns:p14="http://schemas.microsoft.com/office/powerpoint/2010/main" val="1724427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544888" y="1301750"/>
            <a:ext cx="4987925" cy="2516188"/>
            <a:chOff x="3544888" y="755650"/>
            <a:chExt cx="4987925" cy="2516188"/>
          </a:xfrm>
        </p:grpSpPr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4933950" y="2879725"/>
              <a:ext cx="3438525" cy="392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7840" tIns="63360" rIns="8784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93000"/>
                </a:lnSpc>
                <a:buClrTx/>
                <a:buFontTx/>
                <a:buNone/>
              </a:pP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decreases with increasing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pic>
          <p:nvPicPr>
            <p:cNvPr id="30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613" y="755650"/>
              <a:ext cx="4140200" cy="2160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cxnSp>
          <p:nvCxnSpPr>
            <p:cNvPr id="36" name="Straight Arrow Connector 35"/>
            <p:cNvCxnSpPr/>
            <p:nvPr/>
          </p:nvCxnSpPr>
          <p:spPr>
            <a:xfrm>
              <a:off x="3544888" y="1308100"/>
              <a:ext cx="2106612" cy="43180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92075" y="814388"/>
            <a:ext cx="4368800" cy="5383212"/>
            <a:chOff x="58" y="513"/>
            <a:chExt cx="2487" cy="3045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214" y="513"/>
              <a:ext cx="2331" cy="2371"/>
              <a:chOff x="214" y="513"/>
              <a:chExt cx="2331" cy="2371"/>
            </a:xfrm>
          </p:grpSpPr>
          <p:pic>
            <p:nvPicPr>
              <p:cNvPr id="10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" y="513"/>
                <a:ext cx="2331" cy="23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 Box 5"/>
              <p:cNvSpPr txBox="1">
                <a:spLocks noChangeArrowheads="1"/>
              </p:cNvSpPr>
              <p:nvPr/>
            </p:nvSpPr>
            <p:spPr bwMode="auto">
              <a:xfrm>
                <a:off x="609" y="2294"/>
                <a:ext cx="1101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92520" rIns="90000" bIns="45000"/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>
                  <a:lnSpc>
                    <a:spcPct val="86000"/>
                  </a:lnSpc>
                  <a:buClrTx/>
                  <a:buFontTx/>
                  <a:buNone/>
                </a:pPr>
                <a:r>
                  <a:rPr lang="it-IT" b="1">
                    <a:solidFill>
                      <a:srgbClr val="FF0000"/>
                    </a:solidFill>
                    <a:latin typeface="Times New Roman" charset="0"/>
                  </a:rPr>
                  <a:t>b = 4.5 </a:t>
                </a:r>
                <a:r>
                  <a:rPr lang="it-IT" b="1">
                    <a:solidFill>
                      <a:srgbClr val="FF0000"/>
                    </a:solidFill>
                    <a:cs typeface="Arial" charset="0"/>
                  </a:rPr>
                  <a:t>± 1.3 ± 0.4</a:t>
                </a:r>
              </a:p>
            </p:txBody>
          </p:sp>
        </p:grp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58" y="2767"/>
              <a:ext cx="2331" cy="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76680" rIns="90000" bIns="45000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just">
                <a:lnSpc>
                  <a:spcPct val="93000"/>
                </a:lnSpc>
                <a:buClrTx/>
                <a:buFontTx/>
                <a:buNone/>
              </a:pPr>
              <a:r>
                <a:rPr lang="en-US" b="1" dirty="0" err="1">
                  <a:latin typeface="Times New Roman" charset="0"/>
                </a:rPr>
                <a:t>d</a:t>
              </a:r>
              <a:r>
                <a:rPr lang="en-US" b="1" dirty="0" err="1">
                  <a:cs typeface="Arial" charset="0"/>
                </a:rPr>
                <a:t>σ</a:t>
              </a:r>
              <a:r>
                <a:rPr lang="en-US" b="1" dirty="0">
                  <a:latin typeface="Times New Roman" charset="0"/>
                </a:rPr>
                <a:t>/</a:t>
              </a:r>
              <a:r>
                <a:rPr lang="en-US" b="1" dirty="0" err="1">
                  <a:latin typeface="Times New Roman" charset="0"/>
                </a:rPr>
                <a:t>dt</a:t>
              </a:r>
              <a:r>
                <a:rPr lang="en-US" b="1" dirty="0">
                  <a:latin typeface="Times New Roman" charset="0"/>
                </a:rPr>
                <a:t> measured for the first time by a direct measurement of the outgoing proton 4-momentum using the LPS spectrometer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8" y="593"/>
              <a:ext cx="2371" cy="2965"/>
            </a:xfrm>
            <a:prstGeom prst="rect">
              <a:avLst/>
            </a:prstGeom>
            <a:noFill/>
            <a:ln w="54000" cap="sq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930525" y="1487488"/>
            <a:ext cx="5400675" cy="2136775"/>
            <a:chOff x="2930525" y="1487488"/>
            <a:chExt cx="5400675" cy="2136775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875" y="1487488"/>
              <a:ext cx="3870325" cy="213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2930525" y="2370136"/>
              <a:ext cx="2187575" cy="93663"/>
            </a:xfrm>
            <a:prstGeom prst="line">
              <a:avLst/>
            </a:prstGeom>
            <a:noFill/>
            <a:ln w="36000" cap="sq">
              <a:solidFill>
                <a:srgbClr val="0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01613" y="79375"/>
            <a:ext cx="8269287" cy="58420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DVCS:</a:t>
            </a:r>
            <a:r>
              <a:rPr lang="en-GB" sz="2700" b="1" i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t</a:t>
            </a: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dependence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009192" y="1252455"/>
            <a:ext cx="1594363" cy="3459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JHEP05</a:t>
            </a: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(2009)</a:t>
            </a: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108</a:t>
            </a:r>
            <a:endParaRPr lang="it-IT" sz="1500" b="1" dirty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90512" y="4847650"/>
            <a:ext cx="4243164" cy="1508700"/>
            <a:chOff x="7013821" y="4110689"/>
            <a:chExt cx="4420965" cy="1508700"/>
          </a:xfrm>
        </p:grpSpPr>
        <p:graphicFrame>
          <p:nvGraphicFramePr>
            <p:cNvPr id="23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7570064"/>
                </p:ext>
              </p:extLst>
            </p:nvPr>
          </p:nvGraphicFramePr>
          <p:xfrm>
            <a:off x="8127205" y="4790714"/>
            <a:ext cx="1925638" cy="828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637" name="Equation" r:id="rId6" imgW="889000" imgH="406400" progId="Equation.3">
                    <p:embed/>
                  </p:oleObj>
                </mc:Choice>
                <mc:Fallback>
                  <p:oleObj name="Equation" r:id="rId6" imgW="889000" imgH="40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27205" y="4790714"/>
                          <a:ext cx="1925638" cy="828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66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18"/>
            <p:cNvSpPr txBox="1">
              <a:spLocks noChangeArrowheads="1"/>
            </p:cNvSpPr>
            <p:nvPr/>
          </p:nvSpPr>
          <p:spPr bwMode="auto">
            <a:xfrm>
              <a:off x="7013821" y="4110689"/>
              <a:ext cx="442096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 dirty="0" smtClean="0">
                  <a:solidFill>
                    <a:srgbClr val="000000"/>
                  </a:solidFill>
                </a:rPr>
                <a:t>t </a:t>
              </a:r>
              <a:r>
                <a:rPr lang="en-US" b="1" dirty="0">
                  <a:solidFill>
                    <a:srgbClr val="000000"/>
                  </a:solidFill>
                </a:rPr>
                <a:t>measured </a:t>
              </a:r>
              <a:r>
                <a:rPr lang="en-US" b="1" dirty="0" smtClean="0">
                  <a:solidFill>
                    <a:srgbClr val="000000"/>
                  </a:solidFill>
                </a:rPr>
                <a:t>indirectly from transverse momentum conservation: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2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871601"/>
              </p:ext>
            </p:extLst>
          </p:nvPr>
        </p:nvGraphicFramePr>
        <p:xfrm>
          <a:off x="5633243" y="593725"/>
          <a:ext cx="1789113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638" name="Equation" r:id="rId8" imgW="1041400" imgH="393700" progId="Equation.3">
                  <p:embed/>
                </p:oleObj>
              </mc:Choice>
              <mc:Fallback>
                <p:oleObj name="Equation" r:id="rId8" imgW="1041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3243" y="593725"/>
                        <a:ext cx="1789113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33"/>
          <p:cNvGrpSpPr/>
          <p:nvPr/>
        </p:nvGrpSpPr>
        <p:grpSpPr>
          <a:xfrm>
            <a:off x="1588" y="665163"/>
            <a:ext cx="4208462" cy="4046537"/>
            <a:chOff x="1588" y="601663"/>
            <a:chExt cx="4208462" cy="4046537"/>
          </a:xfrm>
        </p:grpSpPr>
        <p:pic>
          <p:nvPicPr>
            <p:cNvPr id="27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739775"/>
              <a:ext cx="4208462" cy="3908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33" name="Picture 12" descr="H1_logo_3D.gif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851541" y="601663"/>
              <a:ext cx="588657" cy="43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" name="Group 39"/>
          <p:cNvGrpSpPr/>
          <p:nvPr/>
        </p:nvGrpSpPr>
        <p:grpSpPr>
          <a:xfrm>
            <a:off x="3544888" y="3811588"/>
            <a:ext cx="5037137" cy="2479675"/>
            <a:chOff x="3532188" y="3240088"/>
            <a:chExt cx="5037137" cy="2479675"/>
          </a:xfrm>
        </p:grpSpPr>
        <p:sp>
          <p:nvSpPr>
            <p:cNvPr id="28" name="Text Box 4"/>
            <p:cNvSpPr txBox="1">
              <a:spLocks noChangeArrowheads="1"/>
            </p:cNvSpPr>
            <p:nvPr/>
          </p:nvSpPr>
          <p:spPr bwMode="auto">
            <a:xfrm>
              <a:off x="4610100" y="5327650"/>
              <a:ext cx="3959225" cy="392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7840" tIns="63360" rIns="8784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93000"/>
                </a:lnSpc>
                <a:buClrTx/>
                <a:buFontTx/>
                <a:buNone/>
              </a:pP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No evidence for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dependence of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</a:p>
          </p:txBody>
        </p:sp>
        <p:pic>
          <p:nvPicPr>
            <p:cNvPr id="31" name="Picture 1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03126" y="3240088"/>
              <a:ext cx="3927111" cy="2081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>
            <a:xfrm>
              <a:off x="3532188" y="3554414"/>
              <a:ext cx="1712912" cy="4085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91541" y="982892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257674" y="4048125"/>
            <a:ext cx="47085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820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just">
              <a:lnSpc>
                <a:spcPct val="93000"/>
              </a:lnSpc>
              <a:buClrTx/>
              <a:buFontTx/>
              <a:buNone/>
            </a:pPr>
            <a:r>
              <a:rPr lang="en-US" sz="2000" b="1" dirty="0">
                <a:solidFill>
                  <a:srgbClr val="FF0000"/>
                </a:solidFill>
                <a:latin typeface="Times New Roman" charset="0"/>
              </a:rPr>
              <a:t>The ZEUS result </a:t>
            </a:r>
            <a:r>
              <a:rPr lang="en-US" sz="2000" b="1" dirty="0" smtClean="0">
                <a:solidFill>
                  <a:srgbClr val="FF0000"/>
                </a:solidFill>
                <a:latin typeface="Times New Roman" charset="0"/>
              </a:rPr>
              <a:t>still statistically compatible </a:t>
            </a:r>
            <a:r>
              <a:rPr lang="en-US" sz="2000" b="1" dirty="0">
                <a:solidFill>
                  <a:srgbClr val="FF0000"/>
                </a:solidFill>
                <a:latin typeface="Times New Roman" charset="0"/>
              </a:rPr>
              <a:t>with </a:t>
            </a:r>
            <a:r>
              <a:rPr lang="en-US" sz="2000" b="1" dirty="0" smtClean="0">
                <a:solidFill>
                  <a:srgbClr val="FF0000"/>
                </a:solidFill>
                <a:latin typeface="Times New Roman" charset="0"/>
              </a:rPr>
              <a:t>H1, but hints for a flatter trend </a:t>
            </a:r>
            <a:endParaRPr lang="en-US" sz="2000" b="1" dirty="0">
              <a:solidFill>
                <a:srgbClr val="FF0000"/>
              </a:solidFill>
              <a:latin typeface="Times New Roman" charset="0"/>
            </a:endParaRPr>
          </a:p>
        </p:txBody>
      </p:sp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2827" r="5855" b="6599"/>
          <a:stretch>
            <a:fillRect/>
          </a:stretch>
        </p:blipFill>
        <p:spPr bwMode="auto">
          <a:xfrm>
            <a:off x="74613" y="955819"/>
            <a:ext cx="4199950" cy="419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572" t="2827" r="5855" b="659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006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DVCS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From </a:t>
            </a:r>
            <a:r>
              <a:rPr lang="en-GB" sz="4000" b="1" dirty="0">
                <a:solidFill>
                  <a:srgbClr val="FF0000"/>
                </a:solidFill>
              </a:rPr>
              <a:t>HERA </a:t>
            </a:r>
            <a:endParaRPr lang="en-GB" sz="4000" b="1" dirty="0" smtClean="0">
              <a:solidFill>
                <a:srgbClr val="FF0000"/>
              </a:solidFill>
            </a:endParaRP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to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an Electron-Ion Collider (EIC) 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29" name="Striped Right Arrow 128"/>
          <p:cNvSpPr/>
          <p:nvPr/>
        </p:nvSpPr>
        <p:spPr bwMode="auto">
          <a:xfrm>
            <a:off x="2273300" y="4794250"/>
            <a:ext cx="4343400" cy="381000"/>
          </a:xfrm>
          <a:prstGeom prst="stripedRightArrow">
            <a:avLst/>
          </a:prstGeom>
          <a:gradFill flip="none" rotWithShape="1">
            <a:gsLst>
              <a:gs pos="81000">
                <a:srgbClr val="00B8FF">
                  <a:alpha val="66000"/>
                </a:srgbClr>
              </a:gs>
              <a:gs pos="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4511" y="4987798"/>
            <a:ext cx="915289" cy="7380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4" name="Picture 133" descr="H1_logo_3D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364" y="4356100"/>
            <a:ext cx="828436" cy="61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15" descr="EIClog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6494" y="4457273"/>
            <a:ext cx="1147313" cy="106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5060656"/>
            <a:ext cx="8572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83630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Electron-Ion Collider project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247246"/>
            <a:ext cx="3048000" cy="44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8500" y="904346"/>
            <a:ext cx="5867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Mission: </a:t>
            </a:r>
            <a:r>
              <a:rPr lang="en-US" sz="2000" dirty="0" smtClean="0">
                <a:solidFill>
                  <a:srgbClr val="FF0000"/>
                </a:solidFill>
              </a:rPr>
              <a:t>Precision investigation of the dynamics and properties of the building blocks of matter (quarks and gluons)</a:t>
            </a:r>
          </a:p>
          <a:p>
            <a:pPr marL="977900" indent="-977900"/>
            <a:endParaRPr lang="en-US" sz="2000" dirty="0" smtClean="0">
              <a:solidFill>
                <a:srgbClr val="FF0000"/>
              </a:solidFill>
            </a:endParaRPr>
          </a:p>
          <a:p>
            <a:pPr marL="977900" indent="-977900"/>
            <a:endParaRPr lang="en-US" sz="2000" dirty="0">
              <a:solidFill>
                <a:srgbClr val="FF0000"/>
              </a:solidFill>
            </a:endParaRPr>
          </a:p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Ultimate QCD machine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The world first electron-polarized polarized proton collider 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The </a:t>
            </a:r>
            <a:r>
              <a:rPr lang="en-US" sz="2000" dirty="0" err="1" smtClean="0"/>
              <a:t>worls</a:t>
            </a:r>
            <a:r>
              <a:rPr lang="en-US" sz="2000" dirty="0" smtClean="0"/>
              <a:t> first electron – heavy ion collider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High luminosity machine: &gt; 100 times HERA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Fine resolution inside the proton down to 10</a:t>
            </a:r>
            <a:r>
              <a:rPr lang="en-US" sz="2000" baseline="30000" dirty="0" smtClean="0"/>
              <a:t>-18 </a:t>
            </a:r>
            <a:r>
              <a:rPr lang="en-US" sz="2000" dirty="0" smtClean="0"/>
              <a:t>m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endParaRPr lang="en-US" sz="2000" dirty="0"/>
          </a:p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The EIC project in the U.S.A.</a:t>
            </a:r>
            <a:endParaRPr lang="en-US" sz="2000" b="1" dirty="0">
              <a:solidFill>
                <a:srgbClr val="0000FF"/>
              </a:solidFill>
            </a:endParaRP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NP Long Range Plan Resolution Meeting (April ‘15): </a:t>
            </a:r>
            <a:r>
              <a:rPr lang="en-US" sz="2000" b="1" dirty="0" smtClean="0">
                <a:solidFill>
                  <a:srgbClr val="008000"/>
                </a:solidFill>
              </a:rPr>
              <a:t>GREEN LIGHT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Possible sites: BNL (</a:t>
            </a:r>
            <a:r>
              <a:rPr lang="en-US" sz="2000" dirty="0" err="1" smtClean="0"/>
              <a:t>eRHIC</a:t>
            </a:r>
            <a:r>
              <a:rPr lang="en-US" sz="2000" dirty="0" smtClean="0"/>
              <a:t>), </a:t>
            </a:r>
            <a:r>
              <a:rPr lang="en-US" sz="2000" dirty="0" err="1" smtClean="0"/>
              <a:t>Jlab</a:t>
            </a:r>
            <a:r>
              <a:rPr lang="en-US" sz="2000" dirty="0" smtClean="0"/>
              <a:t> (MEIC)</a:t>
            </a:r>
          </a:p>
        </p:txBody>
      </p:sp>
    </p:spTree>
    <p:extLst>
      <p:ext uri="{BB962C8B-B14F-4D97-AF65-F5344CB8AC3E}">
        <p14:creationId xmlns:p14="http://schemas.microsoft.com/office/powerpoint/2010/main" val="307437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EIC physics goals in e-p physics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IC </a:t>
            </a:r>
            <a:r>
              <a:rPr lang="en-US" dirty="0" smtClean="0"/>
              <a:t>will be dedicated</a:t>
            </a:r>
            <a:r>
              <a:rPr lang="en-US" dirty="0" smtClean="0"/>
              <a:t> </a:t>
            </a:r>
            <a:r>
              <a:rPr lang="en-US" dirty="0" smtClean="0"/>
              <a:t>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of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7385" r:id="rId6" imgW="76200" imgH="177800" progId="Equation.3">
                        <p:embed/>
                      </p:oleObj>
                    </mc:Choice>
                    <mc:Fallback>
                      <p:oleObj r:id="rId6" imgW="76200" imgH="177800" progId="Equation.3">
                        <p:embed/>
                        <p:pic>
                          <p:nvPicPr>
                            <p:cNvPr id="0" name="Picture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56" y="1576"/>
                              <a:ext cx="65" cy="12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blipFill dpi="0" rotWithShape="0">
                                    <a:blip/>
                                    <a:srcRect/>
                                    <a:stretch>
                                      <a:fillRect/>
                                    </a:stretch>
                                  </a:blip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D2533C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E248F7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094132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D2533C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e-p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09" y="677725"/>
            <a:ext cx="8687983" cy="474379"/>
          </a:xfrm>
        </p:spPr>
        <p:txBody>
          <a:bodyPr anchor="t"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</a:t>
            </a:r>
            <a:r>
              <a:rPr lang="en-US" sz="2400" dirty="0" smtClean="0">
                <a:solidFill>
                  <a:srgbClr val="0000FF"/>
                </a:solidFill>
              </a:rPr>
              <a:t>proposals for realization 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9" name="Group 105"/>
          <p:cNvGrpSpPr/>
          <p:nvPr/>
        </p:nvGrpSpPr>
        <p:grpSpPr>
          <a:xfrm>
            <a:off x="5153280" y="1240121"/>
            <a:ext cx="3637344" cy="2719573"/>
            <a:chOff x="4652766" y="1716254"/>
            <a:chExt cx="4470333" cy="3567519"/>
          </a:xfrm>
        </p:grpSpPr>
        <p:pic>
          <p:nvPicPr>
            <p:cNvPr id="13" name="Picture 10" descr="eRHIC_Schematic_rev0114_WithBG_draft3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0" b="3004"/>
            <a:stretch>
              <a:fillRect/>
            </a:stretch>
          </p:blipFill>
          <p:spPr bwMode="auto">
            <a:xfrm>
              <a:off x="4652766" y="1716254"/>
              <a:ext cx="4470333" cy="282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Group 104"/>
            <p:cNvGrpSpPr/>
            <p:nvPr/>
          </p:nvGrpSpPr>
          <p:grpSpPr>
            <a:xfrm>
              <a:off x="5627586" y="4258106"/>
              <a:ext cx="1371031" cy="1025667"/>
              <a:chOff x="5627586" y="4258106"/>
              <a:chExt cx="1371031" cy="1025667"/>
            </a:xfrm>
          </p:grpSpPr>
          <p:grpSp>
            <p:nvGrpSpPr>
              <p:cNvPr id="15" name="Group 102"/>
              <p:cNvGrpSpPr/>
              <p:nvPr/>
            </p:nvGrpSpPr>
            <p:grpSpPr>
              <a:xfrm>
                <a:off x="5627586" y="4496633"/>
                <a:ext cx="1371031" cy="687538"/>
                <a:chOff x="5992553" y="4625987"/>
                <a:chExt cx="1371031" cy="687538"/>
              </a:xfrm>
            </p:grpSpPr>
            <p:sp>
              <p:nvSpPr>
                <p:cNvPr id="17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6301591" y="4782832"/>
                  <a:ext cx="684878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2pPr>
                  <a:lvl3pPr marL="1143000" indent="-228600"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3pPr>
                  <a:lvl4pPr marL="1600200" indent="-228600"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4pPr>
                  <a:lvl5pPr marL="2057400" indent="-228600"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>
                      <a:solidFill>
                        <a:schemeClr val="tx1"/>
                      </a:solidFill>
                      <a:latin typeface="Times New Roman" charset="0"/>
                      <a:ea typeface="ＭＳ Ｐゴシック" charset="0"/>
                    </a:defRPr>
                  </a:lvl9pPr>
                </a:lstStyle>
                <a:p>
                  <a:pPr defTabSz="457092"/>
                  <a:r>
                    <a:rPr lang="en-US" sz="1800" dirty="0">
                      <a:solidFill>
                        <a:srgbClr val="006500"/>
                      </a:solidFill>
                      <a:latin typeface="Helvetica" charset="0"/>
                      <a:cs typeface="Helvetica" charset="0"/>
                    </a:rPr>
                    <a:t>AGS</a:t>
                  </a:r>
                </a:p>
              </p:txBody>
            </p:sp>
            <p:sp>
              <p:nvSpPr>
                <p:cNvPr id="18" name="Donut 17"/>
                <p:cNvSpPr/>
                <p:nvPr/>
              </p:nvSpPr>
              <p:spPr>
                <a:xfrm>
                  <a:off x="5992553" y="4625987"/>
                  <a:ext cx="1371031" cy="687538"/>
                </a:xfrm>
                <a:prstGeom prst="donut">
                  <a:avLst>
                    <a:gd name="adj" fmla="val 7753"/>
                  </a:avLst>
                </a:prstGeom>
                <a:solidFill>
                  <a:srgbClr val="3366FF"/>
                </a:solidFill>
                <a:ln>
                  <a:noFill/>
                </a:ln>
                <a:effectLst>
                  <a:outerShdw blurRad="40005" dist="22987" dir="5400000" algn="tl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57092"/>
                  <a:endParaRPr lang="en-US">
                    <a:solidFill>
                      <a:prstClr val="black"/>
                    </a:solidFill>
                    <a:latin typeface="Arial Rounded MT Bold"/>
                  </a:endParaRPr>
                </a:p>
              </p:txBody>
            </p:sp>
          </p:grpSp>
          <p:sp>
            <p:nvSpPr>
              <p:cNvPr id="16" name="Arc 15"/>
              <p:cNvSpPr/>
              <p:nvPr/>
            </p:nvSpPr>
            <p:spPr>
              <a:xfrm rot="1560000">
                <a:off x="6074253" y="4258106"/>
                <a:ext cx="914400" cy="1025667"/>
              </a:xfrm>
              <a:prstGeom prst="arc">
                <a:avLst>
                  <a:gd name="adj1" fmla="val 17437687"/>
                  <a:gd name="adj2" fmla="val 0"/>
                </a:avLst>
              </a:prstGeom>
              <a:ln w="38100">
                <a:solidFill>
                  <a:srgbClr val="3366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57092"/>
                <a:endParaRPr lang="en-US">
                  <a:solidFill>
                    <a:prstClr val="black"/>
                  </a:solidFill>
                  <a:latin typeface="Arial Rounded MT Bold"/>
                </a:endParaRPr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0798" y="4083206"/>
            <a:ext cx="3486002" cy="2235765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588703" y="13797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33-34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</a:t>
            </a:r>
            <a:r>
              <a:rPr lang="en-US" dirty="0" smtClean="0">
                <a:solidFill>
                  <a:srgbClr val="0000FF"/>
                </a:solidFill>
              </a:rPr>
              <a:t>-100 (140)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424403" y="4782530"/>
            <a:ext cx="486419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684062" y="1152104"/>
            <a:ext cx="2349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400" b="1" dirty="0">
                <a:solidFill>
                  <a:srgbClr val="0000FF"/>
                </a:solidFill>
              </a:rPr>
              <a:t>6.6-21.2 </a:t>
            </a:r>
            <a:r>
              <a:rPr lang="en-US" sz="1400" b="1" dirty="0" err="1">
                <a:solidFill>
                  <a:srgbClr val="0000FF"/>
                </a:solidFill>
              </a:rPr>
              <a:t>GeV</a:t>
            </a:r>
            <a:r>
              <a:rPr lang="en-US" sz="1400" b="1" dirty="0">
                <a:solidFill>
                  <a:srgbClr val="0000FF"/>
                </a:solidFill>
              </a:rPr>
              <a:t> </a:t>
            </a:r>
            <a:r>
              <a:rPr lang="en-US" sz="1400" b="1" dirty="0" smtClean="0">
                <a:solidFill>
                  <a:srgbClr val="0000FF"/>
                </a:solidFill>
              </a:rPr>
              <a:t>electrons </a:t>
            </a:r>
            <a:endParaRPr lang="en-US" sz="1400" b="1" dirty="0">
              <a:solidFill>
                <a:srgbClr val="0000FF"/>
              </a:solidFill>
            </a:endParaRP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25-250 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GeV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protons</a:t>
            </a:r>
            <a:endParaRPr lang="en-US" sz="1400" b="1" dirty="0">
              <a:solidFill>
                <a:srgbClr val="FF0000"/>
              </a:solidFill>
            </a:endParaRPr>
          </a:p>
          <a:p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5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33082"/>
            <a:ext cx="8552627" cy="614102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7773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</a:t>
            </a:r>
            <a:endParaRPr lang="en-US" sz="1600" b="1" dirty="0" smtClean="0"/>
          </a:p>
          <a:p>
            <a:pPr algn="ctr"/>
            <a:r>
              <a:rPr lang="en-US" sz="1600" b="1" dirty="0" smtClean="0"/>
              <a:t>asymmetries</a:t>
            </a:r>
            <a:endParaRPr lang="en-US" sz="16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473" y="634999"/>
            <a:ext cx="4344127" cy="2641601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Why EIC is unique: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Wide energy coverage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Polarization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of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both electrons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and protons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96750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5339861" y="5101993"/>
            <a:ext cx="3804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relevant processes are: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DVCS (1)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BH initial (3) and final (2) state rad.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ISR (4) and FSR (5) in DVCS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39346" y="3848292"/>
            <a:ext cx="4804507" cy="2170655"/>
            <a:chOff x="535354" y="3420207"/>
            <a:chExt cx="4804507" cy="2170655"/>
          </a:xfrm>
        </p:grpSpPr>
        <p:pic>
          <p:nvPicPr>
            <p:cNvPr id="10" name="Picture 9" descr="fig_DVCS-BH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84"/>
            <a:stretch/>
          </p:blipFill>
          <p:spPr>
            <a:xfrm>
              <a:off x="3343030" y="3529257"/>
              <a:ext cx="1996831" cy="18669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132385" y="4076698"/>
              <a:ext cx="324343" cy="2696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10539" y="3910625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  <p:grpSp>
          <p:nvGrpSpPr>
            <p:cNvPr id="5" name="Group 27"/>
            <p:cNvGrpSpPr/>
            <p:nvPr/>
          </p:nvGrpSpPr>
          <p:grpSpPr>
            <a:xfrm>
              <a:off x="3384062" y="3519488"/>
              <a:ext cx="478692" cy="468923"/>
              <a:chOff x="2868247" y="699477"/>
              <a:chExt cx="478692" cy="468923"/>
            </a:xfrm>
          </p:grpSpPr>
          <p:sp>
            <p:nvSpPr>
              <p:cNvPr id="29" name="Oval 2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535354" y="3420207"/>
              <a:ext cx="2014415" cy="2157955"/>
              <a:chOff x="535354" y="3420207"/>
              <a:chExt cx="2014415" cy="2157955"/>
            </a:xfrm>
          </p:grpSpPr>
          <p:pic>
            <p:nvPicPr>
              <p:cNvPr id="9" name="Picture 8" descr="fig_DVCS-BH.eps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4184"/>
              <a:stretch/>
            </p:blipFill>
            <p:spPr>
              <a:xfrm>
                <a:off x="552938" y="35194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433" y="39848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914399" y="37211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4" name="Group 24"/>
              <p:cNvGrpSpPr/>
              <p:nvPr/>
            </p:nvGrpSpPr>
            <p:grpSpPr>
              <a:xfrm>
                <a:off x="535354" y="3420207"/>
                <a:ext cx="478692" cy="468923"/>
                <a:chOff x="2868247" y="699477"/>
                <a:chExt cx="478692" cy="468923"/>
              </a:xfrm>
            </p:grpSpPr>
            <p:sp>
              <p:nvSpPr>
                <p:cNvPr id="26" name="Oval 25"/>
                <p:cNvSpPr/>
                <p:nvPr/>
              </p:nvSpPr>
              <p:spPr bwMode="auto">
                <a:xfrm>
                  <a:off x="2868247" y="699477"/>
                  <a:ext cx="478692" cy="468923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2" charset="0"/>
                    <a:ea typeface="ＭＳ Ｐゴシック" pitchFamily="-112" charset="-128"/>
                    <a:cs typeface="ＭＳ Ｐゴシック" pitchFamily="-112" charset="-128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2946400" y="748323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4</a:t>
                  </a: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971062" y="5239608"/>
                <a:ext cx="126025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DVCS </a:t>
                </a:r>
                <a:r>
                  <a:rPr lang="en-US" sz="1600" dirty="0" smtClean="0">
                    <a:latin typeface="Times New Roman"/>
                    <a:cs typeface="Times New Roman"/>
                  </a:rPr>
                  <a:t>+ </a:t>
                </a:r>
                <a:r>
                  <a:rPr lang="en-US" sz="1600" b="0" dirty="0" smtClean="0">
                    <a:latin typeface="Times New Roman"/>
                    <a:cs typeface="Times New Roman"/>
                  </a:rPr>
                  <a:t>ISR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658253" y="5252308"/>
              <a:ext cx="132600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  <a:r>
                <a:rPr lang="en-US" sz="1600" dirty="0" smtClean="0">
                  <a:latin typeface="Times New Roman"/>
                  <a:cs typeface="Times New Roman"/>
                </a:rPr>
                <a:t>+ </a:t>
              </a:r>
              <a:r>
                <a:rPr lang="en-US" sz="1600" b="0" dirty="0" smtClean="0">
                  <a:latin typeface="Times New Roman"/>
                  <a:cs typeface="Times New Roman"/>
                </a:rPr>
                <a:t>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Processes to be considered</a:t>
            </a:r>
            <a:endParaRPr lang="en-GB" sz="29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09062" y="1283677"/>
            <a:ext cx="5604607" cy="2198618"/>
            <a:chOff x="488462" y="839177"/>
            <a:chExt cx="5604607" cy="2198618"/>
          </a:xfrm>
        </p:grpSpPr>
        <p:grpSp>
          <p:nvGrpSpPr>
            <p:cNvPr id="40" name="Group 39"/>
            <p:cNvGrpSpPr/>
            <p:nvPr/>
          </p:nvGrpSpPr>
          <p:grpSpPr>
            <a:xfrm>
              <a:off x="517769" y="1104900"/>
              <a:ext cx="5575300" cy="1928988"/>
              <a:chOff x="517769" y="1104900"/>
              <a:chExt cx="5575300" cy="1928988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7769" y="1104900"/>
                <a:ext cx="5575300" cy="1866900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1166436" y="2695334"/>
                <a:ext cx="73199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DVCS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7" name="Oval 16"/>
            <p:cNvSpPr/>
            <p:nvPr/>
          </p:nvSpPr>
          <p:spPr bwMode="auto">
            <a:xfrm>
              <a:off x="488462" y="852854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6846" y="891931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grpSp>
          <p:nvGrpSpPr>
            <p:cNvPr id="2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3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057766" y="2699241"/>
              <a:ext cx="9544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29549" y="2695334"/>
              <a:ext cx="9156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251201" y="3650591"/>
            <a:ext cx="389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DVCS and Bethe-</a:t>
            </a:r>
            <a:r>
              <a:rPr lang="en-US" dirty="0" err="1" smtClean="0">
                <a:solidFill>
                  <a:srgbClr val="FF0000"/>
                </a:solidFill>
              </a:rPr>
              <a:t>Heitler</a:t>
            </a:r>
            <a:r>
              <a:rPr lang="en-US" dirty="0" smtClean="0">
                <a:solidFill>
                  <a:srgbClr val="FF0000"/>
                </a:solidFill>
              </a:rPr>
              <a:t> have the same final state topology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0960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145442"/>
              </p:ext>
            </p:extLst>
          </p:nvPr>
        </p:nvGraphicFramePr>
        <p:xfrm>
          <a:off x="5903913" y="4429367"/>
          <a:ext cx="28146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13" name="Equation" r:id="rId6" imgW="1879600" imgH="241300" progId="Equation.3">
                  <p:embed/>
                </p:oleObj>
              </mc:Choice>
              <mc:Fallback>
                <p:oleObj name="Equation" r:id="rId6" imgW="1879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3913" y="4429367"/>
                        <a:ext cx="2814637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-30678" y="796136"/>
            <a:ext cx="92127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EIC will be a high </a:t>
            </a:r>
            <a:r>
              <a:rPr lang="en-US" sz="2000" b="1" dirty="0" err="1" smtClean="0">
                <a:solidFill>
                  <a:srgbClr val="0000FF"/>
                </a:solidFill>
              </a:rPr>
              <a:t>lumi</a:t>
            </a:r>
            <a:r>
              <a:rPr lang="en-US" sz="2000" b="1" dirty="0" smtClean="0">
                <a:solidFill>
                  <a:srgbClr val="0000FF"/>
                </a:solidFill>
              </a:rPr>
              <a:t> machine </a:t>
            </a:r>
            <a:r>
              <a:rPr lang="en-US" sz="2000" b="1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important to control backgrounds and systematics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43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1243217" y="2949788"/>
          <a:ext cx="6161674" cy="75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03" name="Equation" r:id="rId3" imgW="3835400" imgH="469900" progId="Equation.3">
                  <p:embed/>
                </p:oleObj>
              </mc:Choice>
              <mc:Fallback>
                <p:oleObj name="Equation" r:id="rId3" imgW="38354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217" y="2949788"/>
                        <a:ext cx="6161674" cy="75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04" name="Equation" r:id="rId6" imgW="1333500" imgH="355600" progId="Equation.3">
                  <p:embed/>
                </p:oleObj>
              </mc:Choice>
              <mc:Fallback>
                <p:oleObj name="Equation" r:id="rId6" imgW="13335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406" y="4708331"/>
                        <a:ext cx="2493963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62" name="Oval 61"/>
          <p:cNvSpPr/>
          <p:nvPr/>
        </p:nvSpPr>
        <p:spPr bwMode="auto">
          <a:xfrm>
            <a:off x="1479062" y="763954"/>
            <a:ext cx="478692" cy="468923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0146" y="777631"/>
            <a:ext cx="325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64" name="Group 20"/>
          <p:cNvGrpSpPr/>
          <p:nvPr/>
        </p:nvGrpSpPr>
        <p:grpSpPr>
          <a:xfrm>
            <a:off x="3858847" y="750277"/>
            <a:ext cx="478692" cy="468923"/>
            <a:chOff x="2868247" y="699477"/>
            <a:chExt cx="478692" cy="468923"/>
          </a:xfrm>
        </p:grpSpPr>
        <p:sp>
          <p:nvSpPr>
            <p:cNvPr id="65" name="Oval 64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67" name="Group 21"/>
          <p:cNvGrpSpPr/>
          <p:nvPr/>
        </p:nvGrpSpPr>
        <p:grpSpPr>
          <a:xfrm>
            <a:off x="5838093" y="775677"/>
            <a:ext cx="478692" cy="468923"/>
            <a:chOff x="2868247" y="699477"/>
            <a:chExt cx="478692" cy="468923"/>
          </a:xfrm>
        </p:grpSpPr>
        <p:sp>
          <p:nvSpPr>
            <p:cNvPr id="68" name="Oval 67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62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Topics covered in this talk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87" y="5848945"/>
            <a:ext cx="736801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0700" indent="-520700"/>
            <a:r>
              <a:rPr lang="en-US" sz="1600" b="1" dirty="0" smtClean="0">
                <a:solidFill>
                  <a:srgbClr val="FF0000"/>
                </a:solidFill>
              </a:rPr>
              <a:t>Note:</a:t>
            </a:r>
            <a:r>
              <a:rPr lang="en-US" sz="1600" dirty="0" smtClean="0"/>
              <a:t> </a:t>
            </a:r>
            <a:r>
              <a:rPr lang="en-US" sz="1600" b="1" dirty="0" smtClean="0"/>
              <a:t>This list does not comprehend all the topics I touched in my research </a:t>
            </a:r>
          </a:p>
          <a:p>
            <a:pPr marL="520700"/>
            <a:r>
              <a:rPr lang="en-US" sz="1600" dirty="0" smtClean="0"/>
              <a:t>(missing: phenomenology, smaller scale projects, medical applications...)   </a:t>
            </a:r>
            <a:endParaRPr lang="en-US" sz="1600" dirty="0"/>
          </a:p>
        </p:txBody>
      </p:sp>
      <p:sp>
        <p:nvSpPr>
          <p:cNvPr id="6" name="Rounded Rectangle 5"/>
          <p:cNvSpPr/>
          <p:nvPr/>
        </p:nvSpPr>
        <p:spPr>
          <a:xfrm>
            <a:off x="76200" y="1400982"/>
            <a:ext cx="7327900" cy="542118"/>
          </a:xfrm>
          <a:prstGeom prst="roundRect">
            <a:avLst/>
          </a:prstGeom>
          <a:solidFill>
            <a:schemeClr val="accent6"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63500" y="4842682"/>
            <a:ext cx="7340600" cy="1012018"/>
          </a:xfrm>
          <a:prstGeom prst="roundRect">
            <a:avLst/>
          </a:prstGeom>
          <a:solidFill>
            <a:schemeClr val="accent6"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503096" y="1501745"/>
            <a:ext cx="1537803" cy="461665"/>
            <a:chOff x="7693596" y="1501745"/>
            <a:chExt cx="1537803" cy="461665"/>
          </a:xfrm>
        </p:grpSpPr>
        <p:sp>
          <p:nvSpPr>
            <p:cNvPr id="7" name="Rectangle 6"/>
            <p:cNvSpPr/>
            <p:nvPr/>
          </p:nvSpPr>
          <p:spPr>
            <a:xfrm>
              <a:off x="7693596" y="1638300"/>
              <a:ext cx="229902" cy="2159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88300" y="1501745"/>
              <a:ext cx="12430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6"/>
                  </a:solidFill>
                </a:rPr>
                <a:t>Covered</a:t>
              </a:r>
              <a:endParaRPr lang="en-US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503096" y="2103110"/>
            <a:ext cx="1698454" cy="461665"/>
            <a:chOff x="7693596" y="2026910"/>
            <a:chExt cx="1698454" cy="461665"/>
          </a:xfrm>
        </p:grpSpPr>
        <p:sp>
          <p:nvSpPr>
            <p:cNvPr id="16" name="Rectangle 15"/>
            <p:cNvSpPr/>
            <p:nvPr/>
          </p:nvSpPr>
          <p:spPr>
            <a:xfrm>
              <a:off x="7693596" y="2163465"/>
              <a:ext cx="229902" cy="2159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88300" y="2026910"/>
              <a:ext cx="14037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3">
                      <a:lumMod val="75000"/>
                    </a:schemeClr>
                  </a:solidFill>
                </a:rPr>
                <a:t>Appendix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429500" y="1096182"/>
            <a:ext cx="1523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In this talk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54900" y="1096181"/>
            <a:ext cx="1676400" cy="2464066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7566596" y="2729250"/>
            <a:ext cx="1449600" cy="830997"/>
            <a:chOff x="7693596" y="2627650"/>
            <a:chExt cx="1449600" cy="830997"/>
          </a:xfrm>
        </p:grpSpPr>
        <p:sp>
          <p:nvSpPr>
            <p:cNvPr id="20" name="Rectangle 19"/>
            <p:cNvSpPr/>
            <p:nvPr/>
          </p:nvSpPr>
          <p:spPr>
            <a:xfrm>
              <a:off x="7693596" y="2764205"/>
              <a:ext cx="229902" cy="2159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900097" y="2627650"/>
              <a:ext cx="12430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ln w="3175">
                    <a:solidFill>
                      <a:srgbClr val="FF6600"/>
                    </a:solidFill>
                  </a:ln>
                  <a:solidFill>
                    <a:srgbClr val="FFFF00"/>
                  </a:solidFill>
                </a:rPr>
                <a:t>Not </a:t>
              </a:r>
            </a:p>
            <a:p>
              <a:pPr algn="ctr"/>
              <a:r>
                <a:rPr lang="en-US" sz="2400" b="1" dirty="0" smtClean="0">
                  <a:ln w="3175">
                    <a:solidFill>
                      <a:srgbClr val="FF6600"/>
                    </a:solidFill>
                  </a:ln>
                  <a:solidFill>
                    <a:srgbClr val="FFFF00"/>
                  </a:solidFill>
                </a:rPr>
                <a:t>Covered</a:t>
              </a:r>
              <a:endParaRPr lang="en-US" sz="2400" b="1" dirty="0">
                <a:ln w="3175">
                  <a:solidFill>
                    <a:srgbClr val="FF6600"/>
                  </a:solidFill>
                </a:ln>
                <a:solidFill>
                  <a:srgbClr val="FFFF00"/>
                </a:solidFill>
              </a:endParaRPr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76201" y="2379364"/>
            <a:ext cx="7327900" cy="1252835"/>
          </a:xfrm>
          <a:prstGeom prst="roundRect">
            <a:avLst/>
          </a:prstGeom>
          <a:solidFill>
            <a:schemeClr val="accent3">
              <a:lumMod val="75000"/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76200" y="3898899"/>
            <a:ext cx="7327900" cy="743545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76200" y="1969165"/>
            <a:ext cx="7327900" cy="235546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101600" y="5906688"/>
            <a:ext cx="7327900" cy="527033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6087" y="829482"/>
            <a:ext cx="7456913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My </a:t>
            </a:r>
            <a:r>
              <a:rPr lang="en-GB" sz="2000" b="1" dirty="0" smtClean="0">
                <a:solidFill>
                  <a:srgbClr val="FF0000"/>
                </a:solidFill>
              </a:rPr>
              <a:t>research </a:t>
            </a:r>
            <a:r>
              <a:rPr lang="en-GB" sz="2000" b="1" dirty="0">
                <a:solidFill>
                  <a:srgbClr val="FF0000"/>
                </a:solidFill>
              </a:rPr>
              <a:t>achievements</a:t>
            </a:r>
          </a:p>
          <a:p>
            <a:endParaRPr lang="en-US" sz="1600" dirty="0" smtClean="0">
              <a:solidFill>
                <a:srgbClr val="0000FF"/>
              </a:solidFill>
            </a:endParaRPr>
          </a:p>
          <a:p>
            <a:r>
              <a:rPr lang="en-US" sz="1600" b="1" dirty="0" smtClean="0">
                <a:solidFill>
                  <a:srgbClr val="0000FF"/>
                </a:solidFill>
              </a:rPr>
              <a:t>EIC </a:t>
            </a:r>
            <a:r>
              <a:rPr lang="en-US" sz="1600" b="1" dirty="0">
                <a:solidFill>
                  <a:srgbClr val="0000FF"/>
                </a:solidFill>
              </a:rPr>
              <a:t>project </a:t>
            </a:r>
            <a:r>
              <a:rPr lang="en-US" sz="1600" b="1" dirty="0" smtClean="0">
                <a:solidFill>
                  <a:srgbClr val="000000"/>
                </a:solidFill>
              </a:rPr>
              <a:t>[present]</a:t>
            </a:r>
            <a:r>
              <a:rPr lang="en-US" sz="1600" b="1" dirty="0" smtClean="0">
                <a:solidFill>
                  <a:srgbClr val="0000FF"/>
                </a:solidFill>
              </a:rPr>
              <a:t> </a:t>
            </a:r>
            <a:endParaRPr lang="en-US" sz="1600" b="1" dirty="0">
              <a:solidFill>
                <a:srgbClr val="0000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Study </a:t>
            </a:r>
            <a:r>
              <a:rPr lang="en-US" sz="1600" dirty="0"/>
              <a:t>of the potential of </a:t>
            </a:r>
            <a:r>
              <a:rPr lang="en-US" sz="1600" dirty="0" err="1"/>
              <a:t>eRHIC</a:t>
            </a:r>
            <a:r>
              <a:rPr lang="en-US" sz="1600" dirty="0"/>
              <a:t> </a:t>
            </a:r>
            <a:r>
              <a:rPr lang="en-US" sz="1600" dirty="0" smtClean="0"/>
              <a:t>in</a:t>
            </a:r>
            <a:r>
              <a:rPr lang="en-US" sz="1600" dirty="0"/>
              <a:t> </a:t>
            </a:r>
            <a:r>
              <a:rPr lang="en-US" sz="1600" b="1" dirty="0" smtClean="0"/>
              <a:t>accessing the </a:t>
            </a:r>
            <a:r>
              <a:rPr lang="en-US" sz="1600" b="1" dirty="0"/>
              <a:t>GPDs from measuring DVCS </a:t>
            </a:r>
            <a:endParaRPr lang="en-US" sz="1600" b="1" dirty="0" smtClean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R</a:t>
            </a:r>
            <a:r>
              <a:rPr lang="en-US" sz="1600" dirty="0"/>
              <a:t>&amp;D projects for new innovative detectors </a:t>
            </a:r>
            <a:r>
              <a:rPr lang="en-US" sz="1600" dirty="0" smtClean="0"/>
              <a:t>such </a:t>
            </a:r>
            <a:r>
              <a:rPr lang="en-US" sz="1600" dirty="0"/>
              <a:t>us a </a:t>
            </a:r>
            <a:r>
              <a:rPr lang="en-US" sz="1600" dirty="0" smtClean="0"/>
              <a:t>Tungsten powder calorimeter</a:t>
            </a:r>
            <a:endParaRPr lang="en-US" sz="1600" dirty="0"/>
          </a:p>
          <a:p>
            <a:endParaRPr lang="en-US" sz="1600" dirty="0" smtClean="0"/>
          </a:p>
          <a:p>
            <a:r>
              <a:rPr lang="en-US" sz="1600" b="1" dirty="0" smtClean="0">
                <a:solidFill>
                  <a:srgbClr val="0000FF"/>
                </a:solidFill>
              </a:rPr>
              <a:t>STAR experiment </a:t>
            </a:r>
            <a:r>
              <a:rPr lang="en-US" sz="1600" b="1" dirty="0" smtClean="0">
                <a:solidFill>
                  <a:srgbClr val="000000"/>
                </a:solidFill>
              </a:rPr>
              <a:t>[present]</a:t>
            </a:r>
            <a:r>
              <a:rPr lang="en-US" sz="1600" b="1" dirty="0" smtClean="0">
                <a:solidFill>
                  <a:srgbClr val="0000FF"/>
                </a:solidFill>
              </a:rPr>
              <a:t> </a:t>
            </a:r>
            <a:endParaRPr lang="en-US" sz="1600" b="1" dirty="0">
              <a:solidFill>
                <a:srgbClr val="0000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First </a:t>
            </a:r>
            <a:r>
              <a:rPr lang="en-US" sz="1600" dirty="0"/>
              <a:t>measurement of the target-spin asymmetry, A</a:t>
            </a:r>
            <a:r>
              <a:rPr lang="en-US" sz="1600" baseline="-25000" dirty="0"/>
              <a:t>N</a:t>
            </a:r>
            <a:r>
              <a:rPr lang="en-US" sz="1600" dirty="0" smtClean="0"/>
              <a:t>, for </a:t>
            </a:r>
            <a:r>
              <a:rPr lang="en-US" sz="1600" dirty="0"/>
              <a:t>W and Z</a:t>
            </a:r>
            <a:r>
              <a:rPr lang="en-US" sz="1600" baseline="30000" dirty="0"/>
              <a:t>0</a:t>
            </a:r>
            <a:r>
              <a:rPr lang="en-US" sz="1600" dirty="0"/>
              <a:t> bosons produced in transversely polarized proton-proton </a:t>
            </a:r>
            <a:r>
              <a:rPr lang="en-US" sz="1600" dirty="0" smtClean="0"/>
              <a:t>collisions.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First measurement of the W+/W- cross section ratios versus fully reconstructed boson kinematics</a:t>
            </a:r>
          </a:p>
          <a:p>
            <a:endParaRPr lang="en-US" sz="1600" dirty="0"/>
          </a:p>
          <a:p>
            <a:r>
              <a:rPr lang="en-US" sz="1600" b="1" dirty="0" smtClean="0">
                <a:solidFill>
                  <a:srgbClr val="0000FF"/>
                </a:solidFill>
              </a:rPr>
              <a:t>ATLAS experiment </a:t>
            </a:r>
            <a:r>
              <a:rPr lang="en-US" sz="1600" b="1" dirty="0" smtClean="0">
                <a:solidFill>
                  <a:srgbClr val="000000"/>
                </a:solidFill>
              </a:rPr>
              <a:t>[1</a:t>
            </a:r>
            <a:r>
              <a:rPr lang="en-US" sz="1600" b="1" baseline="30000" dirty="0" smtClean="0">
                <a:solidFill>
                  <a:srgbClr val="000000"/>
                </a:solidFill>
              </a:rPr>
              <a:t>st</a:t>
            </a:r>
            <a:r>
              <a:rPr lang="en-US" sz="1600" b="1" dirty="0" smtClean="0">
                <a:solidFill>
                  <a:srgbClr val="000000"/>
                </a:solidFill>
              </a:rPr>
              <a:t> Post Doc]</a:t>
            </a:r>
            <a:endParaRPr lang="en-US" sz="1600" b="1" dirty="0" smtClean="0">
              <a:solidFill>
                <a:srgbClr val="0000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ATLAS Forward Physics upgrade project. GEANT4 Simulation of the roman pots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Characterization of the silicon 3D pixel sensors for the ATLAS upgrade</a:t>
            </a:r>
          </a:p>
          <a:p>
            <a:endParaRPr lang="en-US" sz="1600" b="1" dirty="0">
              <a:solidFill>
                <a:srgbClr val="0000FF"/>
              </a:solidFill>
            </a:endParaRPr>
          </a:p>
          <a:p>
            <a:r>
              <a:rPr lang="en-US" sz="1600" b="1" dirty="0" smtClean="0">
                <a:solidFill>
                  <a:srgbClr val="0000FF"/>
                </a:solidFill>
              </a:rPr>
              <a:t>ZEUS </a:t>
            </a:r>
            <a:r>
              <a:rPr lang="en-US" sz="1600" b="1" dirty="0">
                <a:solidFill>
                  <a:srgbClr val="0000FF"/>
                </a:solidFill>
              </a:rPr>
              <a:t>experiment </a:t>
            </a:r>
            <a:r>
              <a:rPr lang="en-US" sz="1600" b="1" dirty="0" smtClean="0">
                <a:solidFill>
                  <a:srgbClr val="000000"/>
                </a:solidFill>
              </a:rPr>
              <a:t>[Master and PhD]</a:t>
            </a:r>
            <a:endParaRPr lang="en-US" sz="1600" b="1" dirty="0">
              <a:solidFill>
                <a:srgbClr val="00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First measurement of the t-differential cross section for DVCS by a direct measurement of the scattered proton momentum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Total DVCS cross section measured in an extended phase space  </a:t>
            </a:r>
            <a:endParaRPr lang="en-US" sz="1600" dirty="0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3" grpId="0" animBg="1"/>
      <p:bldP spid="24" grpId="0" animBg="1"/>
      <p:bldP spid="25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8700" y="3605512"/>
            <a:ext cx="43053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3: </a:t>
            </a:r>
          </a:p>
          <a:p>
            <a:r>
              <a:rPr lang="en-US" sz="1400" dirty="0" smtClean="0"/>
              <a:t>The photon is collinear to the incoming beam and</a:t>
            </a:r>
            <a:r>
              <a:rPr lang="en-US" sz="1400" dirty="0" smtClean="0">
                <a:sym typeface="Wingdings"/>
              </a:rPr>
              <a:t> goes down the beam line (event will not pass selection criteria)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no/very small contribution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05512"/>
            <a:ext cx="43688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2: </a:t>
            </a:r>
          </a:p>
          <a:p>
            <a:r>
              <a:rPr lang="en-US" sz="1400" dirty="0" smtClean="0"/>
              <a:t>The photon is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bands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 the </a:t>
            </a:r>
            <a:r>
              <a:rPr lang="en-US" sz="1400" dirty="0" smtClean="0">
                <a:sym typeface="Wingdings"/>
              </a:rPr>
              <a:t>BH suppression cuts </a:t>
            </a:r>
            <a:r>
              <a:rPr lang="en-US" sz="1400" dirty="0" smtClean="0">
                <a:sym typeface="Wingdings"/>
              </a:rPr>
              <a:t>help  to suppress the contribution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remaining contribution needs to be estimated </a:t>
            </a: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and </a:t>
            </a: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subtracted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5 (FSR):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is band 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(total electron energy measured correctly)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4 (ISR):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  <a:endParaRPr lang="en-US" sz="1400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869462" y="987669"/>
            <a:ext cx="3273669" cy="2132623"/>
            <a:chOff x="2819400" y="839177"/>
            <a:chExt cx="3273669" cy="2132623"/>
          </a:xfrm>
        </p:grpSpPr>
        <p:pic>
          <p:nvPicPr>
            <p:cNvPr id="13" name="Picture 12" descr="fig_DVCS-BH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83"/>
            <a:stretch>
              <a:fillRect/>
            </a:stretch>
          </p:blipFill>
          <p:spPr>
            <a:xfrm>
              <a:off x="2819400" y="1104900"/>
              <a:ext cx="3273669" cy="1866900"/>
            </a:xfrm>
            <a:prstGeom prst="rect">
              <a:avLst/>
            </a:prstGeom>
          </p:spPr>
        </p:pic>
        <p:grpSp>
          <p:nvGrpSpPr>
            <p:cNvPr id="14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17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</p:grp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087684" y="860669"/>
            <a:ext cx="4804507" cy="2558202"/>
            <a:chOff x="2218591" y="910851"/>
            <a:chExt cx="4804507" cy="2558202"/>
          </a:xfrm>
        </p:grpSpPr>
        <p:grpSp>
          <p:nvGrpSpPr>
            <p:cNvPr id="35" name="Group 34"/>
            <p:cNvGrpSpPr/>
            <p:nvPr/>
          </p:nvGrpSpPr>
          <p:grpSpPr>
            <a:xfrm>
              <a:off x="2218591" y="910851"/>
              <a:ext cx="4804507" cy="2558202"/>
              <a:chOff x="2218591" y="910851"/>
              <a:chExt cx="4804507" cy="2558202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18591" y="910851"/>
                <a:ext cx="4804507" cy="2558202"/>
                <a:chOff x="535354" y="3420207"/>
                <a:chExt cx="4804507" cy="2558202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grpSp>
              <p:nvGrpSpPr>
                <p:cNvPr id="23" name="Group 24"/>
                <p:cNvGrpSpPr/>
                <p:nvPr/>
              </p:nvGrpSpPr>
              <p:grpSpPr>
                <a:xfrm>
                  <a:off x="535354" y="3420207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4" name="Oval 23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946400" y="748323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</a:p>
                </p:txBody>
              </p:sp>
            </p:grpSp>
            <p:grpSp>
              <p:nvGrpSpPr>
                <p:cNvPr id="26" name="Group 27"/>
                <p:cNvGrpSpPr/>
                <p:nvPr/>
              </p:nvGrpSpPr>
              <p:grpSpPr>
                <a:xfrm>
                  <a:off x="3384062" y="3519488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7" name="Oval 26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946400" y="748323"/>
                    <a:ext cx="32555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p:txBody>
              </p:sp>
            </p:grpSp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  <a:endParaRPr lang="en-US" sz="1600" b="1" dirty="0" smtClean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32511" y="5768648"/>
            <a:ext cx="3475367" cy="584776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Important:</a:t>
            </a:r>
            <a:r>
              <a:rPr lang="en-US" sz="1600" b="1" dirty="0" smtClean="0">
                <a:solidFill>
                  <a:srgbClr val="000090"/>
                </a:solidFill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</a:rPr>
              <a:t>em</a:t>
            </a:r>
            <a:r>
              <a:rPr lang="en-US" sz="1600" b="1" dirty="0" smtClean="0">
                <a:solidFill>
                  <a:srgbClr val="000090"/>
                </a:solidFill>
              </a:rPr>
              <a:t> Cal must discriminate clusters above noise down to 1 </a:t>
            </a:r>
            <a:r>
              <a:rPr lang="en-US" sz="1600" b="1" dirty="0" err="1" smtClean="0">
                <a:solidFill>
                  <a:srgbClr val="000090"/>
                </a:solidFill>
              </a:rPr>
              <a:t>GeV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5" name="Notched Right Arrow 24"/>
          <p:cNvSpPr/>
          <p:nvPr/>
        </p:nvSpPr>
        <p:spPr>
          <a:xfrm rot="13750311">
            <a:off x="8156382" y="3646441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20x250_bh_dvcs_nocut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180" y="702528"/>
            <a:ext cx="3678375" cy="3678375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17550478">
            <a:off x="5260102" y="3709940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0"/>
          <p:cNvGrpSpPr/>
          <p:nvPr/>
        </p:nvGrpSpPr>
        <p:grpSpPr>
          <a:xfrm>
            <a:off x="7048500" y="4308158"/>
            <a:ext cx="2094905" cy="1272977"/>
            <a:chOff x="213356" y="5172273"/>
            <a:chExt cx="2094905" cy="1272977"/>
          </a:xfrm>
        </p:grpSpPr>
        <p:pic>
          <p:nvPicPr>
            <p:cNvPr id="31" name="Picture 32"/>
            <p:cNvPicPr>
              <a:picLocks noChangeAspect="1" noChangeArrowheads="1"/>
            </p:cNvPicPr>
            <p:nvPr/>
          </p:nvPicPr>
          <p:blipFill>
            <a:blip r:embed="rId4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33" name="Group 18"/>
          <p:cNvGrpSpPr/>
          <p:nvPr/>
        </p:nvGrpSpPr>
        <p:grpSpPr>
          <a:xfrm>
            <a:off x="4686300" y="4282760"/>
            <a:ext cx="2094905" cy="1260275"/>
            <a:chOff x="2407245" y="5197673"/>
            <a:chExt cx="2094905" cy="1260275"/>
          </a:xfrm>
        </p:grpSpPr>
        <p:pic>
          <p:nvPicPr>
            <p:cNvPr id="34" name="Picture 31"/>
            <p:cNvPicPr>
              <a:picLocks noChangeAspect="1" noChangeArrowheads="1"/>
            </p:cNvPicPr>
            <p:nvPr/>
          </p:nvPicPr>
          <p:blipFill>
            <a:blip r:embed="rId4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961866" y="5403335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04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19" grpId="0" animBg="1"/>
      <p:bldP spid="25" grpId="0" animBg="1"/>
      <p:bldP spid="29" grpId="0" animBg="1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073" y="5411965"/>
            <a:ext cx="845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cuts </a:t>
            </a:r>
            <a:r>
              <a:rPr lang="en-US" sz="2400" b="1" dirty="0" smtClean="0">
                <a:solidFill>
                  <a:srgbClr val="FF0000"/>
                </a:solidFill>
              </a:rPr>
              <a:t>keep </a:t>
            </a:r>
            <a:r>
              <a:rPr lang="en-US" sz="2400" b="1" dirty="0" smtClean="0">
                <a:solidFill>
                  <a:srgbClr val="FF0000"/>
                </a:solidFill>
              </a:rPr>
              <a:t>BH below 60</a:t>
            </a:r>
            <a:r>
              <a:rPr lang="en-US" sz="2400" b="1" dirty="0" smtClean="0">
                <a:solidFill>
                  <a:srgbClr val="FF0000"/>
                </a:solidFill>
              </a:rPr>
              <a:t>% of the sample </a:t>
            </a:r>
            <a:r>
              <a:rPr lang="en-US" sz="2400" b="1" dirty="0" smtClean="0">
                <a:solidFill>
                  <a:srgbClr val="FF0000"/>
                </a:solidFill>
              </a:rPr>
              <a:t>at large y &gt; 0.5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86456" y="3335174"/>
            <a:ext cx="7495498" cy="1953352"/>
            <a:chOff x="116451" y="690425"/>
            <a:chExt cx="7495498" cy="1953352"/>
          </a:xfrm>
        </p:grpSpPr>
        <p:pic>
          <p:nvPicPr>
            <p:cNvPr id="4" name="Picture 3" descr="20x250_bh_dvcs_fig3.eps"/>
            <p:cNvPicPr>
              <a:picLocks noChangeAspect="1"/>
            </p:cNvPicPr>
            <p:nvPr/>
          </p:nvPicPr>
          <p:blipFill rotWithShape="1">
            <a:blip r:embed="rId2"/>
            <a:srcRect t="67528"/>
            <a:stretch/>
          </p:blipFill>
          <p:spPr>
            <a:xfrm>
              <a:off x="116451" y="690425"/>
              <a:ext cx="6015497" cy="195335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17183" y="781616"/>
              <a:ext cx="1659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20 </a:t>
              </a:r>
              <a:r>
                <a:rPr lang="en-US" sz="2000" b="1" dirty="0" err="1" smtClean="0"/>
                <a:t>x</a:t>
              </a:r>
              <a:r>
                <a:rPr lang="en-US" sz="2000" b="1" dirty="0" smtClean="0"/>
                <a:t> 250 GeV</a:t>
              </a:r>
              <a:r>
                <a:rPr lang="en-US" sz="2000" b="1" baseline="30000" dirty="0" smtClean="0"/>
                <a:t>2</a:t>
              </a:r>
              <a:endParaRPr lang="en-US" sz="2000" b="1" baseline="30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43681" y="781616"/>
              <a:ext cx="30682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-- </a:t>
              </a:r>
              <a:r>
                <a:rPr lang="en-US" b="1" dirty="0" smtClean="0">
                  <a:solidFill>
                    <a:srgbClr val="0000FF"/>
                  </a:solidFill>
                </a:rPr>
                <a:t>NO BH suppression </a:t>
              </a:r>
              <a:r>
                <a:rPr lang="en-US" b="1" dirty="0" smtClean="0">
                  <a:solidFill>
                    <a:srgbClr val="0000FF"/>
                  </a:solidFill>
                </a:rPr>
                <a:t>cuts</a:t>
              </a:r>
              <a:endParaRPr lang="en-US" b="1" dirty="0" smtClean="0">
                <a:solidFill>
                  <a:srgbClr val="FF0000"/>
                </a:solidFill>
              </a:endParaRPr>
            </a:p>
            <a:p>
              <a:r>
                <a:rPr lang="en-US" b="1" dirty="0" smtClean="0"/>
                <a:t>-- </a:t>
              </a:r>
              <a:r>
                <a:rPr lang="en-US" b="1" dirty="0" smtClean="0"/>
                <a:t>BH suppression cuts applied</a:t>
              </a:r>
              <a:endParaRPr lang="en-US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21356" y="742808"/>
            <a:ext cx="36815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kinematic cuts:</a:t>
            </a:r>
          </a:p>
          <a:p>
            <a:r>
              <a:rPr lang="en-US" sz="2400" dirty="0" smtClean="0"/>
              <a:t>0.01 </a:t>
            </a:r>
            <a:r>
              <a:rPr lang="en-US" sz="2400" dirty="0" smtClean="0"/>
              <a:t>&lt; y &lt; 0.6</a:t>
            </a:r>
          </a:p>
          <a:p>
            <a:r>
              <a:rPr lang="en-US" sz="2400" dirty="0" smtClean="0"/>
              <a:t>10</a:t>
            </a:r>
            <a:r>
              <a:rPr lang="en-US" sz="2400" baseline="30000" dirty="0" smtClean="0"/>
              <a:t>-4</a:t>
            </a:r>
            <a:r>
              <a:rPr lang="en-US" sz="2400" dirty="0" smtClean="0"/>
              <a:t> &lt; </a:t>
            </a:r>
            <a:r>
              <a:rPr lang="en-US" sz="2400" dirty="0" err="1" smtClean="0"/>
              <a:t>x</a:t>
            </a:r>
            <a:r>
              <a:rPr lang="en-US" sz="2400" dirty="0" smtClean="0"/>
              <a:t> &lt; 0.1</a:t>
            </a:r>
          </a:p>
          <a:p>
            <a:r>
              <a:rPr lang="en-US" sz="2400" dirty="0" smtClean="0"/>
              <a:t>0.01 &lt; |</a:t>
            </a:r>
            <a:r>
              <a:rPr lang="en-US" sz="2400" dirty="0" err="1" smtClean="0"/>
              <a:t>t</a:t>
            </a:r>
            <a:r>
              <a:rPr lang="en-US" sz="2400" dirty="0" smtClean="0"/>
              <a:t>| &lt; 1.0 GeV</a:t>
            </a:r>
            <a:r>
              <a:rPr lang="en-US" sz="2400" baseline="30000" dirty="0" smtClean="0"/>
              <a:t>2</a:t>
            </a:r>
          </a:p>
          <a:p>
            <a:r>
              <a:rPr lang="en-US" sz="2400" dirty="0" smtClean="0"/>
              <a:t>1.0 &lt;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&lt; 100 GeV</a:t>
            </a:r>
            <a:r>
              <a:rPr lang="en-US" sz="2400" baseline="30000" dirty="0" smtClean="0"/>
              <a:t>2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48586" y="737041"/>
            <a:ext cx="347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BH suppression cuts: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r>
              <a:rPr lang="en-US" sz="2400" dirty="0" err="1" smtClean="0"/>
              <a:t>Theta_el</a:t>
            </a:r>
            <a:r>
              <a:rPr lang="en-US" sz="2400" dirty="0" smtClean="0"/>
              <a:t> – </a:t>
            </a:r>
            <a:r>
              <a:rPr lang="en-US" sz="2400" dirty="0" err="1" smtClean="0"/>
              <a:t>Theta_g</a:t>
            </a:r>
            <a:r>
              <a:rPr lang="en-US" sz="2400" dirty="0" smtClean="0"/>
              <a:t> &gt; 0</a:t>
            </a:r>
          </a:p>
          <a:p>
            <a:r>
              <a:rPr lang="en-US" sz="2400" dirty="0" err="1" smtClean="0"/>
              <a:t>Theta_el</a:t>
            </a:r>
            <a:r>
              <a:rPr lang="en-US" sz="2400" dirty="0" smtClean="0"/>
              <a:t> &lt; pi – 0.02</a:t>
            </a:r>
          </a:p>
          <a:p>
            <a:r>
              <a:rPr lang="en-US" sz="2400" dirty="0" err="1" smtClean="0"/>
              <a:t>Theta_g</a:t>
            </a:r>
            <a:r>
              <a:rPr lang="en-US" sz="2400" dirty="0" smtClean="0"/>
              <a:t> &lt; pi – 0.02</a:t>
            </a:r>
          </a:p>
          <a:p>
            <a:r>
              <a:rPr lang="en-US" sz="2400" dirty="0" err="1" smtClean="0"/>
              <a:t>E_el</a:t>
            </a:r>
            <a:r>
              <a:rPr lang="en-US" sz="2400" dirty="0" smtClean="0"/>
              <a:t> &gt; 1 </a:t>
            </a:r>
            <a:r>
              <a:rPr lang="en-US" sz="2400" dirty="0" err="1" smtClean="0"/>
              <a:t>GeV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E_g</a:t>
            </a:r>
            <a:r>
              <a:rPr lang="en-US" sz="2400" dirty="0" smtClean="0"/>
              <a:t> &gt; 1 </a:t>
            </a:r>
            <a:r>
              <a:rPr lang="en-US" sz="2400" dirty="0" err="1" smtClean="0"/>
              <a:t>GeV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22941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12068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8377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53731" y="2103161"/>
            <a:ext cx="24193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 beam-energies,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0831" y="34629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5436" y="4122289"/>
            <a:ext cx="25087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higher-lower √s kin. overlapping</a:t>
            </a:r>
            <a:r>
              <a:rPr lang="en-US" b="1" dirty="0" smtClean="0">
                <a:solidFill>
                  <a:srgbClr val="000090"/>
                </a:solidFill>
              </a:rPr>
              <a:t>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</a:t>
            </a:r>
            <a:r>
              <a:rPr lang="en-US" dirty="0" smtClean="0"/>
              <a:t>at a higher √s</a:t>
            </a:r>
            <a:r>
              <a:rPr lang="en-US" dirty="0" smtClean="0"/>
              <a:t> </a:t>
            </a:r>
            <a:r>
              <a:rPr lang="en-US" dirty="0" smtClean="0"/>
              <a:t>at low-y can cross-check the BH </a:t>
            </a:r>
            <a:r>
              <a:rPr lang="en-US" dirty="0" smtClean="0"/>
              <a:t>subtrac</a:t>
            </a:r>
            <a:r>
              <a:rPr lang="en-US" dirty="0" smtClean="0"/>
              <a:t>tion made at lower </a:t>
            </a:r>
            <a:r>
              <a:rPr lang="en-US" dirty="0"/>
              <a:t>√s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679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45792" y="3121369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ISR photons </a:t>
            </a:r>
            <a:r>
              <a:rPr lang="en-US" sz="1600" dirty="0" smtClean="0"/>
              <a:t>with </a:t>
            </a:r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sz="1600" b="1" dirty="0" smtClean="0">
                <a:solidFill>
                  <a:srgbClr val="0000FF"/>
                </a:solidFill>
              </a:rPr>
              <a:t> &lt; </a:t>
            </a:r>
            <a:r>
              <a:rPr lang="en-US" sz="1600" b="1" dirty="0">
                <a:solidFill>
                  <a:srgbClr val="0000FF"/>
                </a:solidFill>
              </a:rPr>
              <a:t>0.02 </a:t>
            </a:r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smtClean="0">
                <a:solidFill>
                  <a:srgbClr val="0000FF"/>
                </a:solidFill>
              </a:rPr>
              <a:t> </a:t>
            </a:r>
            <a:r>
              <a:rPr lang="en-US" sz="1600" dirty="0" smtClean="0"/>
              <a:t>do not result in a significant correction for the event kinematics.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33736" y="4273106"/>
            <a:ext cx="1996831" cy="2433331"/>
            <a:chOff x="6689969" y="3556002"/>
            <a:chExt cx="1996831" cy="2433331"/>
          </a:xfrm>
        </p:grpSpPr>
        <p:grpSp>
          <p:nvGrpSpPr>
            <p:cNvPr id="2" name="Group 10"/>
            <p:cNvGrpSpPr/>
            <p:nvPr/>
          </p:nvGrpSpPr>
          <p:grpSpPr>
            <a:xfrm>
              <a:off x="6689969" y="3556002"/>
              <a:ext cx="1996831" cy="1866900"/>
              <a:chOff x="552938" y="3379788"/>
              <a:chExt cx="1996831" cy="1866900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4184"/>
              <a:stretch/>
            </p:blipFill>
            <p:spPr>
              <a:xfrm>
                <a:off x="552938" y="33797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433" y="38451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14399" y="35814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87836" y="5158336"/>
              <a:ext cx="915635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7964125" y="3654668"/>
              <a:ext cx="478692" cy="468923"/>
              <a:chOff x="2868247" y="699477"/>
              <a:chExt cx="478692" cy="468923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46400" y="748323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</p:grpSp>
      </p:grp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0" name="Picture 19" descr="isr_summary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60" y="402176"/>
            <a:ext cx="5732641" cy="573264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854700" y="708353"/>
            <a:ext cx="3289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Fraction of process 4  (ISR events) for 3 Q</a:t>
            </a:r>
            <a:r>
              <a:rPr lang="en-US" baseline="30000" dirty="0" smtClean="0"/>
              <a:t>2</a:t>
            </a:r>
            <a:r>
              <a:rPr lang="en-US" dirty="0" smtClean="0"/>
              <a:t>-bins as </a:t>
            </a:r>
            <a:r>
              <a:rPr lang="en-US" dirty="0" err="1" smtClean="0"/>
              <a:t>fct</a:t>
            </a:r>
            <a:r>
              <a:rPr lang="en-US" dirty="0" smtClean="0"/>
              <a:t> of x for 2 EIC beam energy combinations.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ONLY 15% of the events emit a photon with &gt; 2% energy of the incoming electron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3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8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002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1689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2796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endCxn id="41" idx="0"/>
          </p:cNvCxnSpPr>
          <p:nvPr/>
        </p:nvCxnSpPr>
        <p:spPr>
          <a:xfrm rot="5400000">
            <a:off x="6548497" y="50564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2578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endCxn id="33" idx="0"/>
          </p:cNvCxnSpPr>
          <p:nvPr/>
        </p:nvCxnSpPr>
        <p:spPr>
          <a:xfrm rot="5400000">
            <a:off x="2021382" y="50081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34156" y="6075144"/>
            <a:ext cx="6369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Summary of detector 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requirements for </a:t>
            </a: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DVCS </a:t>
            </a: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 </a:t>
            </a:r>
            <a:r>
              <a:rPr lang="en-GB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see back up</a:t>
            </a:r>
            <a:endParaRPr lang="en-GB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496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DVCS at a high luminosity collider</a:t>
            </a: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5" y="27094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017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8359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830" y="27094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017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90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differential cross section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1934338"/>
            <a:ext cx="313961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</a:t>
            </a:r>
            <a:r>
              <a:rPr lang="en-US" b="1" dirty="0" smtClean="0"/>
              <a:t>data</a:t>
            </a:r>
            <a:endParaRPr lang="en-US" b="1" dirty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</a:t>
            </a:r>
            <a:r>
              <a:rPr lang="en-US" b="1" dirty="0" smtClean="0"/>
              <a:t>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0891" y="5017184"/>
            <a:ext cx="3126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Details on DVCS simulation at EIC </a:t>
            </a: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 </a:t>
            </a:r>
            <a:r>
              <a:rPr lang="en-GB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see back up</a:t>
            </a:r>
            <a:endParaRPr lang="en-GB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356" y="1573768"/>
            <a:ext cx="875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access </a:t>
            </a:r>
            <a:r>
              <a:rPr lang="en-US" dirty="0" smtClean="0"/>
              <a:t>GPD </a:t>
            </a:r>
            <a:r>
              <a:rPr lang="en-US" dirty="0" smtClean="0"/>
              <a:t>H, we </a:t>
            </a:r>
            <a:r>
              <a:rPr lang="en-US" dirty="0" smtClean="0"/>
              <a:t>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436422" y="751443"/>
          <a:ext cx="61610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60" name="Equation" r:id="rId5" imgW="3835400" imgH="469900" progId="Equation.3">
                  <p:embed/>
                </p:oleObj>
              </mc:Choice>
              <mc:Fallback>
                <p:oleObj name="Equation" r:id="rId5" imgW="38354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422" y="751443"/>
                        <a:ext cx="6161087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2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84" name="Equation" r:id="rId4" imgW="3378200" imgH="406400" progId="Equation.3">
                  <p:embed/>
                </p:oleObj>
              </mc:Choice>
              <mc:Fallback>
                <p:oleObj name="Equation" r:id="rId4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6" y="4481737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182966" y="45408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18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Proton imaging in multi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-dimensions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653123" y="115622"/>
            <a:ext cx="4333665" cy="4036900"/>
            <a:chOff x="4653123" y="174922"/>
            <a:chExt cx="4333665" cy="4036900"/>
          </a:xfrm>
        </p:grpSpPr>
        <p:sp>
          <p:nvSpPr>
            <p:cNvPr id="9" name="Abgerundetes Rechteck 9"/>
            <p:cNvSpPr/>
            <p:nvPr/>
          </p:nvSpPr>
          <p:spPr>
            <a:xfrm>
              <a:off x="4653123" y="1147581"/>
              <a:ext cx="4333665" cy="30642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46687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799" y="174922"/>
              <a:ext cx="1183405" cy="932380"/>
            </a:xfrm>
            <a:prstGeom prst="rect">
              <a:avLst/>
            </a:prstGeom>
          </p:spPr>
        </p:pic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409580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495107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0271" y="4380354"/>
            <a:ext cx="5956529" cy="1878816"/>
            <a:chOff x="247726" y="634974"/>
            <a:chExt cx="5269021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652361"/>
              <a:ext cx="5212674" cy="1861429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6" y="976048"/>
              <a:ext cx="515291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2245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266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58" name="Equation" r:id="rId8" imgW="2908300" imgH="355600" progId="Equation.3">
                  <p:embed/>
                </p:oleObj>
              </mc:Choice>
              <mc:Fallback>
                <p:oleObj name="Equation" r:id="rId8" imgW="29083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3451534"/>
                        <a:ext cx="44846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4906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375232" y="3960845"/>
            <a:ext cx="182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JHEP09(2013)093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lotGPD2D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265" y="1922165"/>
            <a:ext cx="3877469" cy="2646911"/>
          </a:xfrm>
          <a:prstGeom prst="rect">
            <a:avLst/>
          </a:prstGeom>
        </p:spPr>
      </p:pic>
      <p:pic>
        <p:nvPicPr>
          <p:cNvPr id="9" name="Picture 8" descr="Screen Shot 2013-05-01 at 3.17.38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0" y="766626"/>
            <a:ext cx="4797707" cy="5482106"/>
          </a:xfrm>
          <a:prstGeom prst="rect">
            <a:avLst/>
          </a:prstGeom>
        </p:spPr>
      </p:pic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Paper on 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14901" y="1485900"/>
            <a:ext cx="41021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E.C. </a:t>
            </a:r>
            <a:r>
              <a:rPr lang="en-US" sz="1400" b="1" dirty="0" err="1" smtClean="0"/>
              <a:t>Aschenauer</a:t>
            </a:r>
            <a:r>
              <a:rPr lang="en-US" sz="1400" b="1" dirty="0" smtClean="0"/>
              <a:t>, S. Fazio, K. </a:t>
            </a:r>
            <a:r>
              <a:rPr lang="en-US" sz="1400" b="1" dirty="0" err="1" smtClean="0"/>
              <a:t>Kumericki</a:t>
            </a:r>
            <a:r>
              <a:rPr lang="en-US" sz="1400" b="1" dirty="0" smtClean="0"/>
              <a:t>, and D. Muller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JHEP09(2013)093 [arXiv:1304.0077]</a:t>
            </a:r>
          </a:p>
        </p:txBody>
      </p:sp>
      <p:pic>
        <p:nvPicPr>
          <p:cNvPr id="15" name="Picture 14" descr="plot-AUT20x250.eps"/>
          <p:cNvPicPr>
            <a:picLocks noChangeAspect="1"/>
          </p:cNvPicPr>
          <p:nvPr/>
        </p:nvPicPr>
        <p:blipFill>
          <a:blip r:embed="rId5"/>
          <a:srcRect r="51411"/>
          <a:stretch>
            <a:fillRect/>
          </a:stretch>
        </p:blipFill>
        <p:spPr>
          <a:xfrm>
            <a:off x="5537200" y="4213199"/>
            <a:ext cx="3060700" cy="19195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89903" y="690425"/>
            <a:ext cx="3923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For all details and more recently published paper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6010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-5040" y="755940"/>
            <a:ext cx="9149040" cy="57062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DVCS @ ZEUS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otal cross section measured in an extended kinematic range.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First measurement of the t-differential cross section by a direct of the scattered proton momentum   </a:t>
            </a:r>
            <a:endParaRPr lang="en-GB" b="1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DVCS 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@</a:t>
            </a:r>
            <a:r>
              <a:rPr lang="en-GB" sz="20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EIC</a:t>
            </a:r>
            <a:endParaRPr lang="en-GB" sz="2000" b="1" dirty="0" smtClean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Subtraction of BH, important for  </a:t>
            </a:r>
            <a:r>
              <a:rPr lang="en-GB" b="1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measurement, has been studied in detail as well as ISR corrections to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and specific detector requirements.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Studied and quantified the capability of an EIC to provide high precision and fine binned DVCS measurements of both cross sections and asymmetries over a large phase-space, opening an unprecedented possibility for    </a:t>
            </a:r>
            <a:endParaRPr lang="en-GB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ccurate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2+1D imaging of the polarized and </a:t>
            </a:r>
            <a:r>
              <a:rPr lang="en-GB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hadrons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Solve the proton-spin decomposition puzzle (orbital angular momentum)</a:t>
            </a:r>
            <a:endParaRPr lang="en-GB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568986" y="2309639"/>
            <a:ext cx="4035214" cy="12489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Appendix</a:t>
            </a:r>
            <a:endParaRPr lang="en-GB" sz="72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8419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T</a:t>
            </a:r>
            <a:r>
              <a:rPr lang="en-US" sz="4000" dirty="0" smtClean="0">
                <a:solidFill>
                  <a:srgbClr val="FF0000"/>
                </a:solidFill>
              </a:rPr>
              <a:t>ransverse single spin </a:t>
            </a:r>
            <a:r>
              <a:rPr lang="en-US" sz="4000" dirty="0">
                <a:solidFill>
                  <a:srgbClr val="FF0000"/>
                </a:solidFill>
              </a:rPr>
              <a:t>asymmetry and cross-</a:t>
            </a:r>
            <a:r>
              <a:rPr lang="en-US" sz="4000" dirty="0" smtClean="0">
                <a:solidFill>
                  <a:srgbClr val="FF0000"/>
                </a:solidFill>
              </a:rPr>
              <a:t>section ratios of weak bosons at STAR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3695700" y="3797300"/>
            <a:ext cx="4521200" cy="2559050"/>
            <a:chOff x="2019300" y="3136900"/>
            <a:chExt cx="5060948" cy="2954566"/>
          </a:xfrm>
        </p:grpSpPr>
        <p:grpSp>
          <p:nvGrpSpPr>
            <p:cNvPr id="9" name="Group 8"/>
            <p:cNvGrpSpPr/>
            <p:nvPr/>
          </p:nvGrpSpPr>
          <p:grpSpPr>
            <a:xfrm>
              <a:off x="2019300" y="3136900"/>
              <a:ext cx="5060948" cy="2954566"/>
              <a:chOff x="10581" y="275190"/>
              <a:chExt cx="5545667" cy="3234972"/>
            </a:xfrm>
          </p:grpSpPr>
          <p:pic>
            <p:nvPicPr>
              <p:cNvPr id="12" name="Picture 11" descr="W_Boson_Production_Illustration-600px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81" y="275190"/>
                <a:ext cx="5545667" cy="3234972"/>
              </a:xfrm>
              <a:prstGeom prst="rect">
                <a:avLst/>
              </a:prstGeom>
            </p:spPr>
          </p:pic>
          <p:sp>
            <p:nvSpPr>
              <p:cNvPr id="13" name="Notched Right Arrow 12"/>
              <p:cNvSpPr/>
              <p:nvPr/>
            </p:nvSpPr>
            <p:spPr>
              <a:xfrm rot="16200000">
                <a:off x="553518" y="2333759"/>
                <a:ext cx="534062" cy="146883"/>
              </a:xfrm>
              <a:prstGeom prst="notched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Picture 9" descr="Screen Shot 2014-04-24 at 9.44.14 AM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2825496" y="4764024"/>
              <a:ext cx="711200" cy="787400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206" y="4229100"/>
            <a:ext cx="2471215" cy="165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2969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1" descr="dbub_e866_sl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209" y="2921001"/>
            <a:ext cx="3837191" cy="382905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240281"/>
            <a:ext cx="8547100" cy="6487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00FF"/>
                </a:solidFill>
              </a:rPr>
              <a:t>Motivations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069" y="990600"/>
            <a:ext cx="2598788" cy="804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ct val="50000"/>
              </a:spcAft>
              <a:buClr>
                <a:schemeClr val="tx2"/>
              </a:buClr>
            </a:pPr>
            <a:r>
              <a:rPr lang="en-US" sz="2000" dirty="0" smtClean="0">
                <a:solidFill>
                  <a:srgbClr val="000090"/>
                </a:solidFill>
              </a:rPr>
              <a:t>What will we learn?</a:t>
            </a:r>
          </a:p>
          <a:p>
            <a:pPr marL="573088" lvl="1" indent="-2270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Tx/>
              <a:buChar char="–"/>
            </a:pPr>
            <a:r>
              <a:rPr lang="en-US" dirty="0" smtClean="0"/>
              <a:t>d-bar/u-bar in </a:t>
            </a:r>
            <a:r>
              <a:rPr lang="en-US" dirty="0" smtClean="0"/>
              <a:t>PDFs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52069" y="3248621"/>
            <a:ext cx="5245100" cy="3416320"/>
            <a:chOff x="3733801" y="1642960"/>
            <a:chExt cx="5245100" cy="3416320"/>
          </a:xfrm>
        </p:grpSpPr>
        <p:sp>
          <p:nvSpPr>
            <p:cNvPr id="29" name="Rectangle 28"/>
            <p:cNvSpPr/>
            <p:nvPr/>
          </p:nvSpPr>
          <p:spPr>
            <a:xfrm>
              <a:off x="3733801" y="1642960"/>
              <a:ext cx="5245100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buFont typeface="Wingdings" charset="2"/>
                <a:buChar char="²"/>
              </a:pPr>
              <a:r>
                <a:rPr lang="en-US" b="1" dirty="0" err="1">
                  <a:solidFill>
                    <a:srgbClr val="0000FF"/>
                  </a:solidFill>
                </a:rPr>
                <a:t>Unpolarized</a:t>
              </a:r>
              <a:r>
                <a:rPr lang="en-US" b="1" dirty="0">
                  <a:solidFill>
                    <a:srgbClr val="0000FF"/>
                  </a:solidFill>
                </a:rPr>
                <a:t>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xsec</a:t>
              </a:r>
              <a:r>
                <a:rPr lang="en-US" b="1" dirty="0" smtClean="0">
                  <a:solidFill>
                    <a:srgbClr val="0000FF"/>
                  </a:solidFill>
                </a:rPr>
                <a:t> ratios: </a:t>
              </a:r>
              <a:r>
                <a:rPr lang="en-US" dirty="0" smtClean="0"/>
                <a:t>Quantitative </a:t>
              </a:r>
              <a:r>
                <a:rPr lang="en-US" dirty="0"/>
                <a:t>calculation of Pauli blocking does not explain </a:t>
              </a:r>
              <a:r>
                <a:rPr lang="en-US" dirty="0" smtClean="0"/>
                <a:t>         ratio </a:t>
              </a:r>
              <a:endParaRPr lang="en-US" dirty="0"/>
            </a:p>
            <a:p>
              <a:pPr marL="228600" indent="-228600"/>
              <a:r>
                <a:rPr lang="en-US" dirty="0">
                  <a:sym typeface="Wingdings"/>
                </a:rPr>
                <a:t>     </a:t>
              </a:r>
              <a:r>
                <a:rPr lang="en-US" dirty="0">
                  <a:solidFill>
                    <a:srgbClr val="0000FF"/>
                  </a:solidFill>
                  <a:sym typeface="Wingdings"/>
                </a:rPr>
                <a:t></a:t>
              </a:r>
              <a:r>
                <a:rPr lang="en-US" dirty="0">
                  <a:sym typeface="Wingdings"/>
                </a:rPr>
                <a:t> </a:t>
              </a:r>
              <a:r>
                <a:rPr lang="en-US" dirty="0"/>
                <a:t>Non-</a:t>
              </a:r>
              <a:r>
                <a:rPr lang="en-US" dirty="0" err="1"/>
                <a:t>pQCD</a:t>
              </a:r>
              <a:r>
                <a:rPr lang="en-US" dirty="0"/>
                <a:t> effects are large for sea </a:t>
              </a:r>
              <a:r>
                <a:rPr lang="en-US" dirty="0" smtClean="0"/>
                <a:t>quarks</a:t>
              </a:r>
            </a:p>
            <a:p>
              <a:pPr marL="228600" indent="-228600"/>
              <a:endParaRPr lang="en-US" b="1" dirty="0" smtClean="0">
                <a:solidFill>
                  <a:srgbClr val="0000FF"/>
                </a:solidFill>
              </a:endParaRPr>
            </a:p>
            <a:p>
              <a:pPr marL="285750" indent="-285750">
                <a:buClr>
                  <a:srgbClr val="0000FF"/>
                </a:buClr>
                <a:buFont typeface="Wingdings" charset="2"/>
                <a:buChar char="²"/>
              </a:pPr>
              <a:r>
                <a:rPr lang="en-US" b="1" dirty="0" smtClean="0">
                  <a:solidFill>
                    <a:srgbClr val="0000FF"/>
                  </a:solidFill>
                </a:rPr>
                <a:t>Transverse spin asymmetries: </a:t>
              </a:r>
              <a:endParaRPr lang="en-US" dirty="0" smtClean="0">
                <a:sym typeface="Wingdings"/>
              </a:endParaRPr>
            </a:p>
            <a:p>
              <a:pPr marL="571500" lvl="1" indent="-279400">
                <a:buClr>
                  <a:srgbClr val="0000FF"/>
                </a:buClr>
                <a:buFont typeface="Wingdings" charset="0"/>
                <a:buChar char="à"/>
              </a:pPr>
              <a:r>
                <a:rPr lang="en-US" b="1" dirty="0" smtClean="0"/>
                <a:t>Test the non universality of the </a:t>
              </a:r>
              <a:r>
                <a:rPr lang="en-US" b="1" dirty="0" err="1" smtClean="0"/>
                <a:t>Sivers</a:t>
              </a:r>
              <a:r>
                <a:rPr lang="en-US" b="1" dirty="0" smtClean="0"/>
                <a:t> function (see next slide) </a:t>
              </a:r>
              <a:endParaRPr lang="en-US" b="1" dirty="0" smtClean="0">
                <a:sym typeface="Wingdings"/>
              </a:endParaRPr>
            </a:p>
            <a:p>
              <a:pPr marL="571500" lvl="1" indent="-279400">
                <a:buClr>
                  <a:srgbClr val="0000FF"/>
                </a:buClr>
                <a:buFont typeface="Wingdings" charset="0"/>
                <a:buChar char="à"/>
              </a:pPr>
              <a:r>
                <a:rPr lang="en-US" dirty="0" smtClean="0"/>
                <a:t>What </a:t>
              </a:r>
              <a:r>
                <a:rPr lang="en-US" dirty="0"/>
                <a:t>is the sea-quark </a:t>
              </a:r>
              <a:r>
                <a:rPr lang="en-US" dirty="0" err="1"/>
                <a:t>Sivers</a:t>
              </a:r>
              <a:r>
                <a:rPr lang="en-US" dirty="0"/>
                <a:t> function</a:t>
              </a:r>
              <a:r>
                <a:rPr lang="en-US" dirty="0" smtClean="0"/>
                <a:t>? </a:t>
              </a:r>
              <a:r>
                <a:rPr lang="en-US" i="1" dirty="0" smtClean="0"/>
                <a:t>Sea </a:t>
              </a:r>
              <a:r>
                <a:rPr lang="en-US" i="1" dirty="0"/>
                <a:t>quarks are mostly unconstrained from existing SIDIS data</a:t>
              </a:r>
              <a:r>
                <a:rPr lang="en-US" i="1" dirty="0" smtClean="0"/>
                <a:t>. </a:t>
              </a:r>
              <a:r>
                <a:rPr lang="en-US" dirty="0" smtClean="0">
                  <a:sym typeface="Wingdings"/>
                </a:rPr>
                <a:t>W’s </a:t>
              </a:r>
              <a:r>
                <a:rPr lang="en-US" dirty="0">
                  <a:sym typeface="Wingdings"/>
                </a:rPr>
                <a:t>ideal  rapidity dependence of A</a:t>
              </a:r>
              <a:r>
                <a:rPr lang="en-US" baseline="-25000" dirty="0">
                  <a:sym typeface="Wingdings"/>
                </a:rPr>
                <a:t>N </a:t>
              </a:r>
              <a:r>
                <a:rPr lang="en-US" dirty="0">
                  <a:sym typeface="Wingdings"/>
                </a:rPr>
                <a:t>separates quarks from antiquarks</a:t>
              </a:r>
            </a:p>
            <a:p>
              <a:pPr marL="285750" indent="-285750">
                <a:buFont typeface="Wingdings" charset="2"/>
                <a:buChar char="²"/>
              </a:pPr>
              <a:endParaRPr lang="en-US" dirty="0"/>
            </a:p>
          </p:txBody>
        </p: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2543690"/>
                </p:ext>
              </p:extLst>
            </p:nvPr>
          </p:nvGraphicFramePr>
          <p:xfrm>
            <a:off x="6933409" y="1924193"/>
            <a:ext cx="506419" cy="368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0309" name="Equation" r:id="rId4" imgW="279400" imgH="203200" progId="Equation.3">
                    <p:embed/>
                  </p:oleObj>
                </mc:Choice>
                <mc:Fallback>
                  <p:oleObj name="Equation" r:id="rId4" imgW="2794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33409" y="1924193"/>
                          <a:ext cx="506419" cy="3683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536228"/>
              </p:ext>
            </p:extLst>
          </p:nvPr>
        </p:nvGraphicFramePr>
        <p:xfrm>
          <a:off x="475093" y="2028800"/>
          <a:ext cx="4445000" cy="84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10" name="Equation" r:id="rId6" imgW="2476500" imgH="469900" progId="Equation.3">
                  <p:embed/>
                </p:oleObj>
              </mc:Choice>
              <mc:Fallback>
                <p:oleObj name="Equation" r:id="rId6" imgW="24765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093" y="2028800"/>
                        <a:ext cx="4445000" cy="843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5900" y="1994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826748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LO: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965200"/>
            <a:ext cx="38100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>
                <a:solidFill>
                  <a:srgbClr val="000090"/>
                </a:solidFill>
              </a:rPr>
              <a:t>LHC coverage: </a:t>
            </a:r>
            <a:r>
              <a:rPr lang="en-US" dirty="0"/>
              <a:t>~10</a:t>
            </a:r>
            <a:r>
              <a:rPr lang="en-US" baseline="30000" dirty="0"/>
              <a:t>-3 </a:t>
            </a:r>
            <a:r>
              <a:rPr lang="en-US" dirty="0"/>
              <a:t>&lt; x &lt; 10</a:t>
            </a:r>
            <a:r>
              <a:rPr lang="en-US" baseline="30000" dirty="0"/>
              <a:t>-1</a:t>
            </a:r>
            <a:endParaRPr lang="en-US" dirty="0"/>
          </a:p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>
                <a:solidFill>
                  <a:srgbClr val="000090"/>
                </a:solidFill>
              </a:rPr>
              <a:t>RHIC coverage: </a:t>
            </a:r>
            <a:r>
              <a:rPr lang="en-US" dirty="0"/>
              <a:t>x &gt; ~10</a:t>
            </a:r>
            <a:r>
              <a:rPr lang="en-US" baseline="30000" dirty="0"/>
              <a:t>-1</a:t>
            </a:r>
            <a:r>
              <a:rPr lang="en-US" dirty="0"/>
              <a:t> </a:t>
            </a:r>
          </a:p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000090"/>
                </a:solidFill>
              </a:rPr>
              <a:t>Current </a:t>
            </a:r>
            <a:r>
              <a:rPr lang="en-US" dirty="0">
                <a:solidFill>
                  <a:srgbClr val="000090"/>
                </a:solidFill>
              </a:rPr>
              <a:t>data:</a:t>
            </a:r>
            <a:r>
              <a:rPr lang="en-US" dirty="0"/>
              <a:t> </a:t>
            </a:r>
            <a:r>
              <a:rPr lang="en-US" sz="1600" dirty="0"/>
              <a:t>E866/</a:t>
            </a:r>
            <a:r>
              <a:rPr lang="en-US" sz="1600" dirty="0" err="1"/>
              <a:t>NuSea</a:t>
            </a:r>
            <a:r>
              <a:rPr lang="en-US" sz="1600" dirty="0"/>
              <a:t> (</a:t>
            </a:r>
            <a:r>
              <a:rPr lang="en-US" sz="1600" dirty="0" err="1"/>
              <a:t>Drell</a:t>
            </a:r>
            <a:r>
              <a:rPr lang="en-US" sz="1600" dirty="0"/>
              <a:t>-Yan</a:t>
            </a:r>
            <a:r>
              <a:rPr lang="en-US" sz="1600" dirty="0" smtClean="0"/>
              <a:t>)</a:t>
            </a:r>
            <a:endParaRPr lang="en-US" sz="1600" dirty="0"/>
          </a:p>
          <a:p>
            <a:pPr marL="739775" lvl="1" indent="-282575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Lucida Grande"/>
              <a:buChar char="-"/>
            </a:pPr>
            <a:r>
              <a:rPr lang="en-US" sz="1600" dirty="0"/>
              <a:t>included in NLO global PDF fits </a:t>
            </a:r>
            <a:r>
              <a:rPr lang="en-US" sz="1600" dirty="0" smtClean="0"/>
              <a:t>CTEQ6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27268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0F47-C6DD-A04E-B29D-1DE275AF3522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79400" y="240280"/>
            <a:ext cx="8599234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sz="3200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0000FF"/>
                </a:solidFill>
              </a:rPr>
              <a:t>Motivations – </a:t>
            </a:r>
            <a:r>
              <a:rPr lang="en-US" sz="2800" dirty="0" err="1" smtClean="0">
                <a:solidFill>
                  <a:srgbClr val="0000FF"/>
                </a:solidFill>
              </a:rPr>
              <a:t>Sivers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fct</a:t>
            </a:r>
            <a:r>
              <a:rPr lang="en-US" sz="2800" dirty="0" smtClean="0">
                <a:solidFill>
                  <a:srgbClr val="0000FF"/>
                </a:solidFill>
              </a:rPr>
              <a:t>. sign change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79400" y="665689"/>
            <a:ext cx="1000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 b="1" dirty="0" smtClean="0">
                <a:solidFill>
                  <a:srgbClr val="CD1416"/>
                </a:solidFill>
                <a:latin typeface="Comic Sans MS"/>
                <a:cs typeface="Comic Sans MS"/>
              </a:rPr>
              <a:t>Q</a:t>
            </a:r>
            <a:r>
              <a:rPr lang="en-US" sz="2400" b="1" dirty="0" smtClean="0">
                <a:solidFill>
                  <a:srgbClr val="0B9E08"/>
                </a:solidFill>
                <a:latin typeface="Comic Sans MS"/>
                <a:cs typeface="Comic Sans MS"/>
              </a:rPr>
              <a:t>C</a:t>
            </a:r>
            <a:r>
              <a:rPr lang="en-US" sz="2400" b="1" dirty="0" smtClean="0">
                <a:solidFill>
                  <a:srgbClr val="2130C9"/>
                </a:solidFill>
                <a:latin typeface="Comic Sans MS"/>
                <a:cs typeface="Comic Sans MS"/>
              </a:rPr>
              <a:t>D</a:t>
            </a:r>
            <a:r>
              <a:rPr lang="en-US" sz="2400" b="1" dirty="0">
                <a:solidFill>
                  <a:srgbClr val="CD1416"/>
                </a:solidFill>
                <a:latin typeface="Comic Sans MS"/>
                <a:cs typeface="Comic Sans MS"/>
              </a:rPr>
              <a:t>:</a:t>
            </a:r>
            <a:endParaRPr lang="en-US" sz="2400" b="1" dirty="0">
              <a:solidFill>
                <a:srgbClr val="E63F29"/>
              </a:solidFill>
              <a:latin typeface="Comic Sans MS"/>
              <a:cs typeface="Comic Sans MS"/>
            </a:endParaRPr>
          </a:p>
        </p:txBody>
      </p:sp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304" y="1443887"/>
            <a:ext cx="7721143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1279794" y="3289300"/>
            <a:ext cx="6556106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254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Comic Sans MS"/>
                <a:cs typeface="Comic Sans MS"/>
              </a:rPr>
              <a:t>Sivers</a:t>
            </a:r>
            <a:r>
              <a:rPr lang="en-US" sz="2400" b="1" baseline="-25000" dirty="0" err="1" smtClean="0">
                <a:latin typeface="Comic Sans MS"/>
                <a:cs typeface="Comic Sans MS"/>
              </a:rPr>
              <a:t>DIS</a:t>
            </a:r>
            <a:r>
              <a:rPr lang="en-US" sz="2400" b="1" dirty="0" smtClean="0">
                <a:latin typeface="Comic Sans MS"/>
                <a:cs typeface="Comic Sans MS"/>
              </a:rPr>
              <a:t> = 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-</a:t>
            </a:r>
            <a:r>
              <a:rPr lang="en-US" sz="2400" dirty="0">
                <a:latin typeface="Comic Sans MS"/>
                <a:cs typeface="Comic Sans MS"/>
              </a:rPr>
              <a:t> </a:t>
            </a:r>
            <a:r>
              <a:rPr lang="en-US" sz="2400" b="1" dirty="0" err="1" smtClean="0">
                <a:latin typeface="Comic Sans MS"/>
                <a:cs typeface="Comic Sans MS"/>
              </a:rPr>
              <a:t>Sivers</a:t>
            </a:r>
            <a:r>
              <a:rPr lang="en-US" sz="2400" b="1" dirty="0" smtClean="0">
                <a:latin typeface="Comic Sans MS"/>
                <a:cs typeface="Comic Sans MS"/>
              </a:rPr>
              <a:t> (DY or W or Z)</a:t>
            </a:r>
            <a:endParaRPr lang="en-US" sz="2400" b="1" baseline="-25000" dirty="0">
              <a:latin typeface="Comic Sans MS"/>
              <a:cs typeface="Comic Sans MS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686194" y="864976"/>
            <a:ext cx="2101520" cy="584776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>
            <a:glow rad="25400">
              <a:srgbClr val="0000FF">
                <a:alpha val="98000"/>
              </a:srgbClr>
            </a:glo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dirty="0">
                <a:solidFill>
                  <a:srgbClr val="FF0000"/>
                </a:solidFill>
                <a:latin typeface="Comic Sans MS"/>
                <a:cs typeface="Comic Sans MS"/>
              </a:rPr>
              <a:t>DIS:</a:t>
            </a:r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16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q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scattering</a:t>
            </a:r>
            <a:endParaRPr lang="en-US" sz="1600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algn="ctr" eaLnBrk="0" hangingPunct="0"/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attractive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FSI</a:t>
            </a:r>
            <a:endParaRPr lang="en-US" sz="16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4" name="Group 41"/>
          <p:cNvGrpSpPr/>
          <p:nvPr/>
        </p:nvGrpSpPr>
        <p:grpSpPr>
          <a:xfrm>
            <a:off x="5564530" y="864976"/>
            <a:ext cx="2172189" cy="584776"/>
            <a:chOff x="4160936" y="3754928"/>
            <a:chExt cx="2172189" cy="584776"/>
          </a:xfrm>
        </p:grpSpPr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4160936" y="3754928"/>
              <a:ext cx="2172189" cy="584776"/>
            </a:xfrm>
            <a:prstGeom prst="rect">
              <a:avLst/>
            </a:prstGeom>
            <a:noFill/>
            <a:ln w="28575">
              <a:solidFill>
                <a:srgbClr val="FFFFFF"/>
              </a:solidFill>
              <a:miter lim="800000"/>
              <a:headEnd/>
              <a:tailEnd/>
            </a:ln>
            <a:effectLst>
              <a:glow rad="25400">
                <a:srgbClr val="0000FF">
                  <a:alpha val="98000"/>
                </a:srgbClr>
              </a:glo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pp:</a:t>
              </a:r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      </a:t>
              </a:r>
              <a:r>
                <a: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 annihilation</a:t>
              </a:r>
              <a:endPara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endParaRPr>
            </a:p>
            <a:p>
              <a:pPr algn="ctr" eaLnBrk="0" hangingPunct="0"/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repulsive</a:t>
              </a:r>
              <a:r>
                <a:rPr lang="en-US" sz="1600" dirty="0">
                  <a:solidFill>
                    <a:srgbClr val="0000FF"/>
                  </a:solidFill>
                  <a:latin typeface="Comic Sans MS"/>
                  <a:cs typeface="Comic Sans MS"/>
                </a:rPr>
                <a:t> </a:t>
              </a:r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ISI</a:t>
              </a:r>
              <a:endParaRPr lang="en-US" sz="1600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graphicFrame>
          <p:nvGraphicFramePr>
            <p:cNvPr id="40" name="Object 39"/>
            <p:cNvGraphicFramePr>
              <a:graphicFrameLocks noChangeAspect="1"/>
            </p:cNvGraphicFramePr>
            <p:nvPr/>
          </p:nvGraphicFramePr>
          <p:xfrm>
            <a:off x="4647369" y="3775924"/>
            <a:ext cx="484187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0014" name="Equation" r:id="rId4" imgW="266700" imgH="177800" progId="Equation.3">
                    <p:embed/>
                  </p:oleObj>
                </mc:Choice>
                <mc:Fallback>
                  <p:oleObj name="Equation" r:id="rId4" imgW="2667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7369" y="3775924"/>
                          <a:ext cx="484187" cy="322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" name="TextBox 40"/>
          <p:cNvSpPr txBox="1"/>
          <p:nvPr/>
        </p:nvSpPr>
        <p:spPr>
          <a:xfrm>
            <a:off x="55014" y="4233082"/>
            <a:ext cx="832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critical test for our understanding of TMD’s and TMD factorization</a:t>
            </a: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-334453" y="3711575"/>
            <a:ext cx="9144000" cy="609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much discussed sign change of the </a:t>
            </a:r>
            <a:r>
              <a:rPr lang="en-US" sz="2400" dirty="0" err="1" smtClean="0"/>
              <a:t>Sivers</a:t>
            </a:r>
            <a:r>
              <a:rPr lang="en-US" sz="2400" dirty="0" smtClean="0"/>
              <a:t>’ function</a:t>
            </a:r>
            <a:endParaRPr lang="en-US" sz="2400" dirty="0"/>
          </a:p>
        </p:txBody>
      </p:sp>
      <p:sp>
        <p:nvSpPr>
          <p:cNvPr id="46" name="Rectangle 45"/>
          <p:cNvSpPr/>
          <p:nvPr/>
        </p:nvSpPr>
        <p:spPr>
          <a:xfrm>
            <a:off x="279400" y="5133896"/>
            <a:ext cx="4292598" cy="1077218"/>
          </a:xfrm>
          <a:prstGeom prst="rect">
            <a:avLst/>
          </a:prstGeom>
          <a:ln w="41275" cmpd="dbl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solidFill>
                  <a:srgbClr val="0000FF"/>
                </a:solidFill>
              </a:rPr>
              <a:t>Advantages of weak boson production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Very low background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Very high Q</a:t>
            </a:r>
            <a:r>
              <a:rPr lang="en-US" baseline="30000" dirty="0" smtClean="0"/>
              <a:t>2</a:t>
            </a:r>
            <a:r>
              <a:rPr lang="en-US" dirty="0" smtClean="0"/>
              <a:t>-scale (~ W/Z boson mass)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724400" y="4930696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RHIC 2017: </a:t>
            </a:r>
            <a:r>
              <a:rPr lang="en-US" sz="2000" b="1" dirty="0" smtClean="0">
                <a:solidFill>
                  <a:srgbClr val="000000"/>
                </a:solidFill>
                <a:sym typeface="Wingdings"/>
              </a:rPr>
              <a:t>d</a:t>
            </a:r>
            <a:r>
              <a:rPr lang="en-US" sz="2000" b="1" dirty="0" smtClean="0">
                <a:sym typeface="Wingdings"/>
              </a:rPr>
              <a:t>edicated p-p 510 </a:t>
            </a:r>
            <a:r>
              <a:rPr lang="en-US" sz="2000" b="1" dirty="0" err="1" smtClean="0">
                <a:sym typeface="Wingdings"/>
              </a:rPr>
              <a:t>GeV</a:t>
            </a:r>
            <a:r>
              <a:rPr lang="en-US" sz="2000" b="1" dirty="0" smtClean="0">
                <a:sym typeface="Wingdings"/>
              </a:rPr>
              <a:t> run (</a:t>
            </a:r>
            <a:r>
              <a:rPr lang="en-US" sz="2000" b="1" dirty="0" err="1" smtClean="0">
                <a:sym typeface="Wingdings"/>
              </a:rPr>
              <a:t>Lumi_int</a:t>
            </a:r>
            <a:r>
              <a:rPr lang="en-US" sz="2000" b="1" dirty="0" smtClean="0">
                <a:sym typeface="Wingdings"/>
              </a:rPr>
              <a:t>= 400 pb</a:t>
            </a:r>
            <a:r>
              <a:rPr lang="en-US" sz="2000" b="1" baseline="30000" dirty="0" smtClean="0">
                <a:sym typeface="Wingdings"/>
              </a:rPr>
              <a:t>-1</a:t>
            </a:r>
            <a:r>
              <a:rPr lang="en-US" sz="2000" b="1" dirty="0" smtClean="0">
                <a:sym typeface="Wingdings"/>
              </a:rPr>
              <a:t>) </a:t>
            </a:r>
          </a:p>
          <a:p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STAR </a:t>
            </a:r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goal:</a:t>
            </a:r>
            <a:r>
              <a:rPr lang="en-US" dirty="0" smtClean="0">
                <a:sym typeface="Wingdings"/>
              </a:rPr>
              <a:t> </a:t>
            </a:r>
            <a:r>
              <a:rPr lang="en-US" b="1" i="1" dirty="0" smtClean="0">
                <a:sym typeface="Wingdings"/>
              </a:rPr>
              <a:t>measure sign change and pin down TMD-evolution</a:t>
            </a:r>
            <a:r>
              <a:rPr lang="en-US" i="1" dirty="0" smtClean="0">
                <a:sym typeface="Wingdings"/>
              </a:rPr>
              <a:t> by measuring A</a:t>
            </a:r>
            <a:r>
              <a:rPr lang="en-US" i="1" baseline="-25000" dirty="0" smtClean="0">
                <a:sym typeface="Wingdings"/>
              </a:rPr>
              <a:t>N</a:t>
            </a:r>
            <a:r>
              <a:rPr lang="en-US" i="1" dirty="0" smtClean="0">
                <a:sym typeface="Wingdings"/>
              </a:rPr>
              <a:t> for all the processes: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W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±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Z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0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DY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14" y="4510227"/>
            <a:ext cx="9039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NSAC performance milestone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for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hadron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physics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4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/>
      <p:bldP spid="43" grpId="0"/>
      <p:bldP spid="46" grpId="0" animBg="1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St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rategy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43538" y="825500"/>
            <a:ext cx="37625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/>
            <a:r>
              <a:rPr lang="en-US" sz="2000" b="1" dirty="0" smtClean="0"/>
              <a:t>Ingredients for the analysis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Isolated electron</a:t>
            </a:r>
            <a:endParaRPr lang="en-US" sz="2000" dirty="0" smtClean="0"/>
          </a:p>
          <a:p>
            <a:pPr marL="177800" indent="-177800">
              <a:buFont typeface="Arial"/>
              <a:buChar char="•"/>
            </a:pPr>
            <a:r>
              <a:rPr lang="en-US" sz="2000" dirty="0" smtClean="0"/>
              <a:t>neutrino (not measured directly)</a:t>
            </a:r>
          </a:p>
          <a:p>
            <a:pPr marL="177800" indent="-177800">
              <a:buFont typeface="Arial"/>
              <a:buChar char="•"/>
            </a:pPr>
            <a:r>
              <a:rPr lang="en-US" sz="2000" dirty="0" err="1" smtClean="0">
                <a:solidFill>
                  <a:srgbClr val="008000"/>
                </a:solidFill>
              </a:rPr>
              <a:t>Hadronic</a:t>
            </a:r>
            <a:r>
              <a:rPr lang="en-US" sz="2000" dirty="0" smtClean="0">
                <a:solidFill>
                  <a:srgbClr val="008000"/>
                </a:solidFill>
              </a:rPr>
              <a:t> recoil</a:t>
            </a:r>
            <a:endParaRPr lang="en-US" sz="2000" dirty="0" smtClean="0"/>
          </a:p>
        </p:txBody>
      </p:sp>
      <p:pic>
        <p:nvPicPr>
          <p:cNvPr id="8" name="Picture 7" descr="W_production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" y="787400"/>
            <a:ext cx="3194050" cy="246838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378161" y="2196024"/>
            <a:ext cx="554908" cy="4578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567110" y="1051910"/>
            <a:ext cx="606833" cy="291272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67110" y="2457470"/>
            <a:ext cx="606833" cy="291272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33734" y="3166334"/>
            <a:ext cx="5780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>
              <a:buFont typeface="Wingdings" charset="2"/>
              <a:buChar char="q"/>
            </a:pPr>
            <a:r>
              <a:rPr lang="en-US" b="1" dirty="0" smtClean="0"/>
              <a:t>Select events with the W-signature (</a:t>
            </a:r>
            <a:r>
              <a:rPr lang="en-US" b="1" dirty="0" smtClean="0">
                <a:solidFill>
                  <a:srgbClr val="FF0000"/>
                </a:solidFill>
              </a:rPr>
              <a:t>STEP 1</a:t>
            </a:r>
            <a:r>
              <a:rPr lang="en-US" b="1" dirty="0" smtClean="0"/>
              <a:t>)</a:t>
            </a:r>
          </a:p>
          <a:p>
            <a:pPr marL="685800" lvl="1" indent="-228600">
              <a:buFont typeface="Wingdings" charset="2"/>
              <a:buChar char="Ø"/>
            </a:pPr>
            <a:r>
              <a:rPr lang="en-US" dirty="0" smtClean="0"/>
              <a:t>Isolated high P</a:t>
            </a:r>
            <a:r>
              <a:rPr lang="en-US" baseline="-25000" dirty="0" smtClean="0"/>
              <a:t>T</a:t>
            </a:r>
            <a:r>
              <a:rPr lang="en-US" dirty="0" smtClean="0"/>
              <a:t> electron </a:t>
            </a:r>
          </a:p>
          <a:p>
            <a:pPr marL="228600" indent="-228600">
              <a:buFont typeface="Wingdings" charset="2"/>
              <a:buChar char="q"/>
            </a:pPr>
            <a:r>
              <a:rPr lang="en-US" b="1" dirty="0" smtClean="0"/>
              <a:t>Neutrino transverse momentum is reconstructed from missing P</a:t>
            </a:r>
            <a:r>
              <a:rPr lang="en-US" b="1" baseline="-25000" dirty="0" smtClean="0"/>
              <a:t>T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Step 2</a:t>
            </a:r>
            <a:r>
              <a:rPr lang="en-US" b="1" dirty="0" smtClean="0"/>
              <a:t>)</a:t>
            </a:r>
          </a:p>
          <a:p>
            <a:pPr marL="228600" indent="-228600">
              <a:buFont typeface="Wingdings" charset="2"/>
              <a:buChar char="q"/>
            </a:pPr>
            <a:endParaRPr lang="en-US" baseline="-25000" dirty="0" smtClean="0"/>
          </a:p>
          <a:p>
            <a:pPr marL="228600" indent="-228600">
              <a:buFont typeface="Wingdings" charset="2"/>
              <a:buChar char="q"/>
            </a:pPr>
            <a:endParaRPr lang="en-US" baseline="-25000" dirty="0" smtClean="0"/>
          </a:p>
          <a:p>
            <a:endParaRPr lang="en-US" baseline="-25000" dirty="0" smtClean="0"/>
          </a:p>
          <a:p>
            <a:pPr marL="228600" indent="-228600">
              <a:buFont typeface="Wingdings" charset="2"/>
              <a:buChar char="q"/>
            </a:pPr>
            <a:r>
              <a:rPr lang="en-US" b="1" dirty="0" smtClean="0"/>
              <a:t>Neutrino’s longitudinal momentum is reconstructed from the decay kinematics (</a:t>
            </a:r>
            <a:r>
              <a:rPr lang="en-US" b="1" dirty="0" smtClean="0">
                <a:solidFill>
                  <a:srgbClr val="FF0000"/>
                </a:solidFill>
              </a:rPr>
              <a:t>Step 3</a:t>
            </a:r>
            <a:r>
              <a:rPr lang="en-US" b="1" dirty="0" smtClean="0"/>
              <a:t>)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174788"/>
              </p:ext>
            </p:extLst>
          </p:nvPr>
        </p:nvGraphicFramePr>
        <p:xfrm>
          <a:off x="2766168" y="4121751"/>
          <a:ext cx="1570649" cy="713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097" name="Equation" r:id="rId4" imgW="838200" imgH="381000" progId="Equation.3">
                  <p:embed/>
                </p:oleObj>
              </mc:Choice>
              <mc:Fallback>
                <p:oleObj name="Equation" r:id="rId4" imgW="8382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6168" y="4121751"/>
                        <a:ext cx="1570649" cy="7139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5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760838"/>
              </p:ext>
            </p:extLst>
          </p:nvPr>
        </p:nvGraphicFramePr>
        <p:xfrm>
          <a:off x="579299" y="5518150"/>
          <a:ext cx="31892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098" name="Equation" r:id="rId6" imgW="1803400" imgH="266700" progId="Equation.3">
                  <p:embed/>
                </p:oleObj>
              </mc:Choice>
              <mc:Fallback>
                <p:oleObj name="Equation" r:id="rId6" imgW="18034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299" y="5518150"/>
                        <a:ext cx="318928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29000" y="254756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33069" y="2186662"/>
            <a:ext cx="6210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W boson momentum reconstruction technique well tested at </a:t>
            </a:r>
            <a:r>
              <a:rPr lang="en-US" b="1" dirty="0" err="1" smtClean="0">
                <a:solidFill>
                  <a:srgbClr val="0000FF"/>
                </a:solidFill>
              </a:rPr>
              <a:t>FermiLab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and LHC </a:t>
            </a:r>
          </a:p>
          <a:p>
            <a:pPr algn="ctr"/>
            <a:r>
              <a:rPr lang="en-US" sz="1600" b="1" dirty="0" smtClean="0"/>
              <a:t>[CDF: PRD </a:t>
            </a:r>
            <a:r>
              <a:rPr lang="en-US" sz="1600" b="1" dirty="0"/>
              <a:t>70, 032004 (2004)</a:t>
            </a:r>
            <a:r>
              <a:rPr lang="en-US" sz="1600" b="1" dirty="0" smtClean="0"/>
              <a:t>; ATLAS</a:t>
            </a:r>
            <a:r>
              <a:rPr lang="en-US" sz="1600" b="1" dirty="0"/>
              <a:t>:  JHEP 1012 (2010) 060]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080477" y="3433589"/>
            <a:ext cx="2936523" cy="2975418"/>
            <a:chOff x="194418" y="3403600"/>
            <a:chExt cx="2936523" cy="2975418"/>
          </a:xfrm>
        </p:grpSpPr>
        <p:pic>
          <p:nvPicPr>
            <p:cNvPr id="29" name="Picture 28" descr="event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8078" y="3736254"/>
              <a:ext cx="2822863" cy="1975024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83318" y="5794242"/>
              <a:ext cx="23114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8000"/>
                  </a:solidFill>
                </a:rPr>
                <a:t>TPC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/>
                <a:t>(|</a:t>
              </a:r>
              <a:r>
                <a:rPr lang="en-US" sz="1600" b="1" dirty="0" err="1" smtClean="0"/>
                <a:t>η</a:t>
              </a:r>
              <a:r>
                <a:rPr lang="en-US" sz="1600" b="1" dirty="0" smtClean="0"/>
                <a:t>| &lt; 1.4)</a:t>
              </a:r>
            </a:p>
            <a:p>
              <a:pPr algn="ctr"/>
              <a:r>
                <a:rPr lang="en-US" sz="1600" b="1" dirty="0" smtClean="0">
                  <a:solidFill>
                    <a:srgbClr val="3366FF"/>
                  </a:solidFill>
                </a:rPr>
                <a:t>Barrel EMCAL </a:t>
              </a:r>
              <a:r>
                <a:rPr lang="en-US" sz="1600" b="1" dirty="0" smtClean="0"/>
                <a:t>(|</a:t>
              </a:r>
              <a:r>
                <a:rPr lang="en-US" sz="1600" b="1" dirty="0" err="1" smtClean="0"/>
                <a:t>η</a:t>
              </a:r>
              <a:r>
                <a:rPr lang="en-US" sz="1600" b="1" dirty="0" smtClean="0"/>
                <a:t>| &lt; 1)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rot="5400000" flipH="1" flipV="1">
              <a:off x="-82550" y="4565650"/>
              <a:ext cx="2159000" cy="9017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 flipH="1" flipV="1">
              <a:off x="623310" y="4755324"/>
              <a:ext cx="1361895" cy="830508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94418" y="3403600"/>
              <a:ext cx="2699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The STAR detector @ RHIC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3257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550" y="918815"/>
            <a:ext cx="508635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/>
            <a:r>
              <a:rPr lang="en-US" sz="2000" b="1" dirty="0" smtClean="0">
                <a:solidFill>
                  <a:srgbClr val="0000FF"/>
                </a:solidFill>
              </a:rPr>
              <a:t>Monte Carlo</a:t>
            </a:r>
            <a:endParaRPr lang="en-US" sz="2000" b="1" dirty="0" smtClean="0">
              <a:solidFill>
                <a:srgbClr val="FF0000"/>
              </a:solidFill>
              <a:sym typeface="Wingdings"/>
            </a:endParaRPr>
          </a:p>
          <a:p>
            <a:pPr marL="292100" indent="-292100">
              <a:buFont typeface="Wingdings" pitchFamily="12" charset="2"/>
              <a:buChar char="à"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PYTHIA </a:t>
            </a:r>
            <a:r>
              <a:rPr lang="en-US" dirty="0" smtClean="0">
                <a:sym typeface="Wingdings"/>
              </a:rPr>
              <a:t>reconstructed through GEANT3 simulated STAR detector</a:t>
            </a:r>
          </a:p>
          <a:p>
            <a:pPr marL="292100" indent="-292100">
              <a:buFont typeface="Wingdings" pitchFamily="12" charset="2"/>
              <a:buChar char="à"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Perugia0 tune</a:t>
            </a: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292100" indent="-292100">
              <a:buFont typeface="Wingdings" pitchFamily="-106" charset="2"/>
              <a:buChar char="à"/>
            </a:pPr>
            <a:r>
              <a:rPr lang="en-US" dirty="0" smtClean="0">
                <a:sym typeface="Wingdings"/>
              </a:rPr>
              <a:t>PYTHIA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embedded</a:t>
            </a:r>
            <a:r>
              <a:rPr lang="en-US" dirty="0" smtClean="0">
                <a:sym typeface="Wingdings"/>
              </a:rPr>
              <a:t> into real zero-bias pp events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1" y="791815"/>
            <a:ext cx="378459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Data sample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err="1" smtClean="0">
                <a:solidFill>
                  <a:srgbClr val="FF0000"/>
                </a:solidFill>
              </a:rPr>
              <a:t>pp</a:t>
            </a:r>
            <a:r>
              <a:rPr lang="en-US" b="1" dirty="0" smtClean="0">
                <a:solidFill>
                  <a:srgbClr val="FF0000"/>
                </a:solidFill>
              </a:rPr>
              <a:t> – run11 transverse @ </a:t>
            </a:r>
            <a:r>
              <a:rPr lang="en-US" dirty="0" smtClean="0"/>
              <a:t> √500 </a:t>
            </a:r>
            <a:r>
              <a:rPr lang="en-US" dirty="0" err="1" smtClean="0"/>
              <a:t>GeV</a:t>
            </a:r>
            <a:r>
              <a:rPr lang="en-US" dirty="0" smtClean="0"/>
              <a:t> Integrated Luminosity </a:t>
            </a:r>
            <a:r>
              <a:rPr lang="en-US" b="1" dirty="0" smtClean="0"/>
              <a:t>~25 pb</a:t>
            </a:r>
            <a:r>
              <a:rPr lang="en-US" b="1" baseline="30000" dirty="0" smtClean="0"/>
              <a:t>-1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err="1">
                <a:solidFill>
                  <a:srgbClr val="FF0000"/>
                </a:solidFill>
              </a:rPr>
              <a:t>pp</a:t>
            </a:r>
            <a:r>
              <a:rPr lang="en-US" b="1" dirty="0">
                <a:solidFill>
                  <a:srgbClr val="FF0000"/>
                </a:solidFill>
              </a:rPr>
              <a:t> – </a:t>
            </a:r>
            <a:r>
              <a:rPr lang="en-US" b="1" dirty="0" smtClean="0">
                <a:solidFill>
                  <a:srgbClr val="FF0000"/>
                </a:solidFill>
              </a:rPr>
              <a:t>run12 long </a:t>
            </a:r>
            <a:r>
              <a:rPr lang="en-US" b="1" dirty="0">
                <a:solidFill>
                  <a:srgbClr val="FF0000"/>
                </a:solidFill>
              </a:rPr>
              <a:t>@ </a:t>
            </a:r>
            <a:r>
              <a:rPr lang="en-US" dirty="0"/>
              <a:t> √</a:t>
            </a:r>
            <a:r>
              <a:rPr lang="en-US" dirty="0" smtClean="0"/>
              <a:t>510 </a:t>
            </a:r>
            <a:r>
              <a:rPr lang="en-US" dirty="0" err="1" smtClean="0"/>
              <a:t>GeV</a:t>
            </a:r>
            <a:r>
              <a:rPr lang="en-US" dirty="0" smtClean="0"/>
              <a:t> Integrated luminosity: </a:t>
            </a:r>
            <a:r>
              <a:rPr lang="en-US" b="1" dirty="0" smtClean="0"/>
              <a:t>~ 77 pb</a:t>
            </a:r>
            <a:r>
              <a:rPr lang="en-US" b="1" baseline="30000" dirty="0" smtClean="0"/>
              <a:t>-1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Total Int.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r>
              <a:rPr lang="en-US" b="1" dirty="0" smtClean="0">
                <a:solidFill>
                  <a:srgbClr val="FF0000"/>
                </a:solidFill>
              </a:rPr>
              <a:t>: 102 pb</a:t>
            </a:r>
            <a:r>
              <a:rPr lang="en-US" b="1" baseline="30000" dirty="0" smtClean="0">
                <a:solidFill>
                  <a:srgbClr val="FF0000"/>
                </a:solidFill>
              </a:rPr>
              <a:t>-1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Data </a:t>
            </a:r>
            <a:r>
              <a:rPr lang="en-US" sz="32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&amp; Selection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60968" y="2730996"/>
            <a:ext cx="3583032" cy="1750893"/>
            <a:chOff x="5560968" y="2730996"/>
            <a:chExt cx="3583032" cy="1750893"/>
          </a:xfrm>
        </p:grpSpPr>
        <p:sp>
          <p:nvSpPr>
            <p:cNvPr id="9" name="TextBox 8"/>
            <p:cNvSpPr txBox="1"/>
            <p:nvPr/>
          </p:nvSpPr>
          <p:spPr>
            <a:xfrm>
              <a:off x="5560968" y="2730996"/>
              <a:ext cx="35830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For boson-PT reconstruction </a:t>
              </a:r>
            </a:p>
            <a:p>
              <a:pPr marL="177800" indent="-177800">
                <a:buFont typeface="Arial"/>
                <a:buChar char="•"/>
              </a:pPr>
              <a:r>
                <a:rPr lang="en-US" dirty="0" smtClean="0"/>
                <a:t>Track-P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in the recoil &gt; 0.2 </a:t>
              </a:r>
              <a:r>
                <a:rPr lang="en-US" dirty="0" err="1" smtClean="0"/>
                <a:t>GeV</a:t>
              </a:r>
              <a:endParaRPr lang="en-US" dirty="0" smtClean="0"/>
            </a:p>
            <a:p>
              <a:pPr marL="177800" indent="-177800">
                <a:buFont typeface="Arial"/>
                <a:buChar char="•"/>
              </a:pPr>
              <a:r>
                <a:rPr lang="en-US" dirty="0" smtClean="0"/>
                <a:t>Total recoil-P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&gt; 0.5 </a:t>
              </a:r>
              <a:r>
                <a:rPr lang="en-US" dirty="0" err="1" smtClean="0"/>
                <a:t>GeV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85767" y="3661152"/>
              <a:ext cx="3492500" cy="8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For boson-PL reconstruction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b="1" dirty="0" smtClean="0"/>
                <a:t>|W-PL| &lt; 50  -&gt;  |W-y| &lt; 0.6</a:t>
              </a:r>
              <a:endParaRPr lang="en-US" b="1" baseline="-25000" dirty="0" smtClean="0"/>
            </a:p>
            <a:p>
              <a:endParaRPr lang="en-US" sz="1400" baseline="-25000" dirty="0" smtClean="0"/>
            </a:p>
          </p:txBody>
        </p:sp>
      </p:grpSp>
      <p:grpSp>
        <p:nvGrpSpPr>
          <p:cNvPr id="22" name="Group 37"/>
          <p:cNvGrpSpPr/>
          <p:nvPr/>
        </p:nvGrpSpPr>
        <p:grpSpPr>
          <a:xfrm>
            <a:off x="5880100" y="4278689"/>
            <a:ext cx="2578100" cy="2442786"/>
            <a:chOff x="4419599" y="1517375"/>
            <a:chExt cx="4267201" cy="4521201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9599" y="1517375"/>
              <a:ext cx="4267201" cy="4521201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6610287" y="1785149"/>
              <a:ext cx="1708797" cy="668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SIGNAL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74533" y="4717847"/>
              <a:ext cx="1678315" cy="63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QCD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7950" y="2540496"/>
            <a:ext cx="5365750" cy="3638054"/>
            <a:chOff x="107950" y="2540496"/>
            <a:chExt cx="5365750" cy="3638054"/>
          </a:xfrm>
        </p:grpSpPr>
        <p:sp>
          <p:nvSpPr>
            <p:cNvPr id="7" name="TextBox 6"/>
            <p:cNvSpPr txBox="1"/>
            <p:nvPr/>
          </p:nvSpPr>
          <p:spPr>
            <a:xfrm>
              <a:off x="107950" y="2540496"/>
              <a:ext cx="5365750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000" b="1" dirty="0" smtClean="0">
                  <a:solidFill>
                    <a:srgbClr val="0000FF"/>
                  </a:solidFill>
                </a:rPr>
                <a:t>Selection Criteria – </a:t>
              </a:r>
              <a:r>
                <a:rPr lang="en-US" sz="2000" b="1" dirty="0">
                  <a:solidFill>
                    <a:srgbClr val="0000FF"/>
                  </a:solidFill>
                </a:rPr>
                <a:t>d</a:t>
              </a:r>
              <a:r>
                <a:rPr lang="en-US" sz="2000" b="1" dirty="0" smtClean="0">
                  <a:solidFill>
                    <a:srgbClr val="0000FF"/>
                  </a:solidFill>
                </a:rPr>
                <a:t>ecay electron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Isolation:</a:t>
              </a:r>
              <a:r>
                <a:rPr lang="en-US" dirty="0" smtClean="0"/>
                <a:t> (</a:t>
              </a:r>
              <a:r>
                <a:rPr lang="en-US" dirty="0" err="1" smtClean="0"/>
                <a:t>P</a:t>
              </a:r>
              <a:r>
                <a:rPr lang="en-US" baseline="30000" dirty="0" err="1" smtClean="0"/>
                <a:t>track</a:t>
              </a:r>
              <a:r>
                <a:rPr lang="en-US" dirty="0" err="1" smtClean="0"/>
                <a:t>+E</a:t>
              </a:r>
              <a:r>
                <a:rPr lang="en-US" baseline="30000" dirty="0" err="1" smtClean="0"/>
                <a:t>cluster</a:t>
              </a:r>
              <a:r>
                <a:rPr lang="en-US" dirty="0" smtClean="0"/>
                <a:t>) / </a:t>
              </a:r>
              <a:r>
                <a:rPr lang="en-US" dirty="0" err="1" smtClean="0"/>
                <a:t>Σ</a:t>
              </a:r>
              <a:r>
                <a:rPr lang="en-US" dirty="0" smtClean="0"/>
                <a:t>[</a:t>
              </a:r>
              <a:r>
                <a:rPr lang="en-US" dirty="0" err="1" smtClean="0"/>
                <a:t>P</a:t>
              </a:r>
              <a:r>
                <a:rPr lang="en-US" baseline="30000" dirty="0" err="1" smtClean="0"/>
                <a:t>tracks</a:t>
              </a:r>
              <a:r>
                <a:rPr lang="en-US" baseline="30000" dirty="0" smtClean="0"/>
                <a:t> </a:t>
              </a:r>
              <a:r>
                <a:rPr lang="en-US" dirty="0" smtClean="0"/>
                <a:t>in R=0.7 cone] &gt; 0.9 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Imbalance:</a:t>
              </a:r>
              <a:r>
                <a:rPr lang="en-US" dirty="0" smtClean="0"/>
                <a:t> no energy in opposite cone (E&lt;20 </a:t>
              </a:r>
              <a:r>
                <a:rPr lang="en-US" dirty="0" err="1" smtClean="0"/>
                <a:t>GeV</a:t>
              </a:r>
              <a:r>
                <a:rPr lang="en-US" dirty="0" smtClean="0"/>
                <a:t>)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Electron E</a:t>
              </a:r>
              <a:r>
                <a:rPr lang="en-US" b="1" baseline="-25000" dirty="0" smtClean="0">
                  <a:solidFill>
                    <a:srgbClr val="0000FF"/>
                  </a:solidFill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</a:rPr>
                <a:t> &gt; 25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GeV</a:t>
              </a:r>
              <a:r>
                <a:rPr lang="en-US" b="1" dirty="0" smtClean="0">
                  <a:solidFill>
                    <a:srgbClr val="0000FF"/>
                  </a:solidFill>
                </a:rPr>
                <a:t> </a:t>
              </a:r>
              <a:endParaRPr lang="en-US" dirty="0" smtClean="0"/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Electron Track |</a:t>
              </a:r>
              <a:r>
                <a:rPr lang="en-US" dirty="0" err="1" smtClean="0"/>
                <a:t>η</a:t>
              </a:r>
              <a:r>
                <a:rPr lang="en-US" dirty="0" smtClean="0"/>
                <a:t>| &lt; 1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|Z-vertex|&lt;100 cm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Charge separation </a:t>
              </a:r>
              <a:r>
                <a:rPr lang="en-US" dirty="0" smtClean="0"/>
                <a:t>(avoids charge misidentification):</a:t>
              </a:r>
            </a:p>
            <a:p>
              <a:pPr marL="177800" indent="-177800">
                <a:spcAft>
                  <a:spcPts val="600"/>
                </a:spcAft>
              </a:pPr>
              <a:r>
                <a:rPr lang="en-US" dirty="0" smtClean="0"/>
                <a:t>   0.4 &lt; |Charge (TPC) </a:t>
              </a:r>
              <a:r>
                <a:rPr lang="en-US" dirty="0" err="1" smtClean="0"/>
                <a:t>x</a:t>
              </a:r>
              <a:r>
                <a:rPr lang="en-US" dirty="0" smtClean="0"/>
                <a:t> E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(EMC) / 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(TPC)| &lt; 1.8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Signed 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balance &gt; 18 </a:t>
              </a:r>
              <a:r>
                <a:rPr lang="en-US" dirty="0" err="1" smtClean="0"/>
                <a:t>GeV</a:t>
              </a:r>
              <a:r>
                <a:rPr lang="en-US" dirty="0" smtClean="0"/>
                <a:t> (</a:t>
              </a:r>
              <a:r>
                <a:rPr lang="en-US" b="1" dirty="0" smtClean="0">
                  <a:solidFill>
                    <a:srgbClr val="0000FF"/>
                  </a:solidFill>
                </a:rPr>
                <a:t>rejects QCD Background</a:t>
              </a:r>
              <a:r>
                <a:rPr lang="en-US" dirty="0" smtClean="0"/>
                <a:t>)</a:t>
              </a:r>
            </a:p>
          </p:txBody>
        </p:sp>
        <p:graphicFrame>
          <p:nvGraphicFramePr>
            <p:cNvPr id="26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0444518"/>
                </p:ext>
              </p:extLst>
            </p:nvPr>
          </p:nvGraphicFramePr>
          <p:xfrm>
            <a:off x="1949450" y="5745095"/>
            <a:ext cx="2025650" cy="433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61" name="Equation" r:id="rId4" imgW="1244600" imgH="266700" progId="Equation.3">
                    <p:embed/>
                  </p:oleObj>
                </mc:Choice>
                <mc:Fallback>
                  <p:oleObj name="Equation" r:id="rId4" imgW="1244600" imgH="266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49450" y="5745095"/>
                          <a:ext cx="2025650" cy="433455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267255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" r="7153"/>
          <a:stretch/>
        </p:blipFill>
        <p:spPr>
          <a:xfrm>
            <a:off x="23809" y="2095500"/>
            <a:ext cx="3214690" cy="37846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A</a:t>
            </a:r>
            <a:r>
              <a:rPr lang="en-US" sz="3200" baseline="-25000" dirty="0" smtClean="0">
                <a:solidFill>
                  <a:srgbClr val="0000FF"/>
                </a:solidFill>
              </a:rPr>
              <a:t>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809" y="940137"/>
            <a:ext cx="4321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We use the “left-right” formula to cancel dependencies on geometry and </a:t>
            </a:r>
            <a:r>
              <a:rPr lang="en-US" b="1" dirty="0" smtClean="0">
                <a:solidFill>
                  <a:srgbClr val="0000FF"/>
                </a:solidFill>
              </a:rPr>
              <a:t>luminosity</a:t>
            </a:r>
            <a:endParaRPr lang="en-US" b="1" dirty="0"/>
          </a:p>
        </p:txBody>
      </p:sp>
      <p:graphicFrame>
        <p:nvGraphicFramePr>
          <p:cNvPr id="1177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233780"/>
              </p:ext>
            </p:extLst>
          </p:nvPr>
        </p:nvGraphicFramePr>
        <p:xfrm>
          <a:off x="4889500" y="798139"/>
          <a:ext cx="2616200" cy="820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86" name="Equation" r:id="rId4" imgW="1866900" imgH="546100" progId="Equation.3">
                  <p:embed/>
                </p:oleObj>
              </mc:Choice>
              <mc:Fallback>
                <p:oleObj name="Equation" r:id="rId4" imgW="1866900" imgH="546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798139"/>
                        <a:ext cx="2616200" cy="8200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" r="8862"/>
          <a:stretch/>
        </p:blipFill>
        <p:spPr>
          <a:xfrm>
            <a:off x="3136899" y="2095500"/>
            <a:ext cx="3187701" cy="3784600"/>
          </a:xfrm>
          <a:prstGeom prst="rect">
            <a:avLst/>
          </a:prstGeom>
        </p:spPr>
      </p:pic>
      <p:pic>
        <p:nvPicPr>
          <p:cNvPr id="11" name="Picture 10" descr="hd_Z0_AsymAmpSqrtVsRap.eps"/>
          <p:cNvPicPr>
            <a:picLocks noChangeAspect="1"/>
          </p:cNvPicPr>
          <p:nvPr/>
        </p:nvPicPr>
        <p:blipFill rotWithShape="1">
          <a:blip r:embed="rId7"/>
          <a:srcRect r="6881"/>
          <a:stretch/>
        </p:blipFill>
        <p:spPr>
          <a:xfrm>
            <a:off x="6324600" y="2550705"/>
            <a:ext cx="2806700" cy="28918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42534" y="5875972"/>
            <a:ext cx="5110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First presented at: </a:t>
            </a:r>
            <a:r>
              <a:rPr lang="en-US" sz="2400" b="1" i="1" dirty="0" smtClean="0">
                <a:solidFill>
                  <a:srgbClr val="FF0000"/>
                </a:solidFill>
              </a:rPr>
              <a:t>DIS 2014 - Warsaw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809" y="1598296"/>
            <a:ext cx="1042991" cy="7004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35795" y="1776968"/>
            <a:ext cx="7445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World first preliminary measurement of A</a:t>
            </a:r>
            <a:r>
              <a:rPr lang="en-US" sz="2000" b="1" baseline="-25000" dirty="0">
                <a:solidFill>
                  <a:srgbClr val="FF0000"/>
                </a:solidFill>
              </a:rPr>
              <a:t>N</a:t>
            </a:r>
            <a:r>
              <a:rPr lang="en-US" sz="2000" b="1" dirty="0">
                <a:solidFill>
                  <a:srgbClr val="FF0000"/>
                </a:solidFill>
              </a:rPr>
              <a:t> for W</a:t>
            </a:r>
            <a:r>
              <a:rPr lang="en-US" sz="2000" b="1" baseline="30000" dirty="0">
                <a:solidFill>
                  <a:srgbClr val="FF0000"/>
                </a:solidFill>
              </a:rPr>
              <a:t>±</a:t>
            </a:r>
            <a:r>
              <a:rPr lang="en-US" sz="2000" b="1" dirty="0">
                <a:solidFill>
                  <a:srgbClr val="FF0000"/>
                </a:solidFill>
              </a:rPr>
              <a:t> and Z</a:t>
            </a:r>
            <a:r>
              <a:rPr lang="en-US" sz="2000" b="1" baseline="30000" dirty="0">
                <a:solidFill>
                  <a:srgbClr val="FF0000"/>
                </a:solidFill>
              </a:rPr>
              <a:t>0</a:t>
            </a:r>
            <a:r>
              <a:rPr lang="en-US" sz="2000" b="1" dirty="0">
                <a:solidFill>
                  <a:srgbClr val="FF0000"/>
                </a:solidFill>
              </a:rPr>
              <a:t> production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81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214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0581582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7985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9279753"/>
                  </p:ext>
                </p:extLst>
              </p:nvPr>
            </p:nvGraphicFramePr>
            <p:xfrm>
              <a:off x="569239" y="4916638"/>
              <a:ext cx="3860800" cy="889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7986" name="Equation" r:id="rId6" imgW="3860800" imgH="889000" progId="Equation.3">
                      <p:embed/>
                    </p:oleObj>
                  </mc:Choice>
                  <mc:Fallback>
                    <p:oleObj name="Equation" r:id="rId6" imgW="3860800" imgH="8890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69239" y="4916638"/>
                            <a:ext cx="3860800" cy="889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378978" y="37685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rgbClr val="3366FF"/>
            </a:soli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2019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7199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1827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7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  <p:bldP spid="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W+/W- versus Electron-Eta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42534" y="5875972"/>
            <a:ext cx="5085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First presented at: </a:t>
            </a:r>
            <a:r>
              <a:rPr lang="en-US" sz="2400" b="1" i="1" dirty="0" smtClean="0">
                <a:solidFill>
                  <a:srgbClr val="FF0000"/>
                </a:solidFill>
              </a:rPr>
              <a:t>DIS 2015 - Dallas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0682" y="1955800"/>
            <a:ext cx="4599417" cy="3295134"/>
            <a:chOff x="121634" y="962495"/>
            <a:chExt cx="6650501" cy="43597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8" r="7618"/>
            <a:stretch/>
          </p:blipFill>
          <p:spPr>
            <a:xfrm>
              <a:off x="121634" y="962495"/>
              <a:ext cx="6650501" cy="435970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16200000">
              <a:off x="-443702" y="3251200"/>
              <a:ext cx="150000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σ</a:t>
              </a:r>
              <a:r>
                <a:rPr lang="en-US" dirty="0" smtClean="0"/>
                <a:t>(W+) / </a:t>
              </a:r>
              <a:r>
                <a:rPr lang="en-US" dirty="0" err="1"/>
                <a:t>σ</a:t>
              </a:r>
              <a:r>
                <a:rPr lang="en-US" dirty="0"/>
                <a:t>(</a:t>
              </a:r>
              <a:r>
                <a:rPr lang="en-US" dirty="0" smtClean="0"/>
                <a:t>W-)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23004" y="1202763"/>
            <a:ext cx="4174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Collected </a:t>
            </a:r>
            <a:r>
              <a:rPr lang="en-US" sz="2400" b="1" dirty="0" smtClean="0">
                <a:solidFill>
                  <a:srgbClr val="0000FF"/>
                </a:solidFill>
              </a:rPr>
              <a:t>Luminosity </a:t>
            </a:r>
            <a:r>
              <a:rPr lang="en-US" sz="2400" b="1" dirty="0" smtClean="0">
                <a:solidFill>
                  <a:srgbClr val="0000FF"/>
                </a:solidFill>
              </a:rPr>
              <a:t>= </a:t>
            </a:r>
            <a:r>
              <a:rPr lang="en-US" sz="2400" b="1" dirty="0" smtClean="0">
                <a:solidFill>
                  <a:srgbClr val="FF0000"/>
                </a:solidFill>
              </a:rPr>
              <a:t>102 pb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-1</a:t>
            </a:r>
            <a:endParaRPr lang="en-US" sz="2400" b="1" baseline="30000" dirty="0">
              <a:solidFill>
                <a:srgbClr val="FF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83100" y="1980770"/>
            <a:ext cx="4660900" cy="3492930"/>
            <a:chOff x="700312" y="812799"/>
            <a:chExt cx="6866339" cy="5286109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0"/>
            <a:stretch/>
          </p:blipFill>
          <p:spPr>
            <a:xfrm>
              <a:off x="700312" y="812799"/>
              <a:ext cx="6866339" cy="528610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 rot="16200000">
              <a:off x="-162369" y="2026180"/>
              <a:ext cx="2259391" cy="49689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σ</a:t>
              </a:r>
              <a:r>
                <a:rPr lang="en-US" dirty="0" smtClean="0"/>
                <a:t>(W+) / </a:t>
              </a:r>
              <a:r>
                <a:rPr lang="en-US" dirty="0" err="1" smtClean="0"/>
                <a:t>σ</a:t>
              </a:r>
              <a:r>
                <a:rPr lang="en-US" dirty="0" smtClean="0"/>
                <a:t>(W-)</a:t>
              </a:r>
              <a:endParaRPr lang="en-US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93009" y="5104368"/>
            <a:ext cx="3215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Decay Electron - </a:t>
            </a:r>
            <a:r>
              <a:rPr lang="en-US" dirty="0" err="1" smtClean="0"/>
              <a:t>PseudoRapidity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344297" y="510436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 Boson - Rapidity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883827"/>
            <a:ext cx="1538291" cy="103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4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6680" y="240280"/>
            <a:ext cx="8935720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Summary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50800" y="1047267"/>
            <a:ext cx="9144000" cy="526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World </a:t>
            </a:r>
            <a:r>
              <a:rPr lang="en-US" sz="2400" b="1" dirty="0">
                <a:solidFill>
                  <a:srgbClr val="0000FF"/>
                </a:solidFill>
              </a:rPr>
              <a:t>f</a:t>
            </a:r>
            <a:r>
              <a:rPr lang="en-US" sz="2400" b="1" dirty="0" smtClean="0">
                <a:solidFill>
                  <a:srgbClr val="0000FF"/>
                </a:solidFill>
              </a:rPr>
              <a:t>irst preliminary measurement </a:t>
            </a:r>
            <a:r>
              <a:rPr lang="en-US" sz="2400" b="1" dirty="0" smtClean="0">
                <a:solidFill>
                  <a:srgbClr val="0000FF"/>
                </a:solidFill>
              </a:rPr>
              <a:t>of A</a:t>
            </a:r>
            <a:r>
              <a:rPr lang="en-US" sz="2400" b="1" baseline="-25000" dirty="0" smtClean="0">
                <a:solidFill>
                  <a:srgbClr val="0000FF"/>
                </a:solidFill>
              </a:rPr>
              <a:t>N</a:t>
            </a:r>
            <a:r>
              <a:rPr lang="en-US" sz="2400" b="1" dirty="0" smtClean="0">
                <a:solidFill>
                  <a:srgbClr val="0000FF"/>
                </a:solidFill>
              </a:rPr>
              <a:t> for W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±</a:t>
            </a:r>
            <a:r>
              <a:rPr lang="en-US" sz="2400" b="1" dirty="0" smtClean="0">
                <a:solidFill>
                  <a:srgbClr val="0000FF"/>
                </a:solidFill>
              </a:rPr>
              <a:t> and Z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0</a:t>
            </a:r>
            <a:r>
              <a:rPr lang="en-US" sz="2400" b="1" dirty="0" smtClean="0">
                <a:solidFill>
                  <a:srgbClr val="0000FF"/>
                </a:solidFill>
              </a:rPr>
              <a:t> production at RHIC by reconstruction of the boson kinematics</a:t>
            </a:r>
            <a:r>
              <a:rPr lang="en-US" sz="2400" b="1" dirty="0" smtClean="0">
                <a:solidFill>
                  <a:srgbClr val="000000"/>
                </a:solidFill>
              </a:rPr>
              <a:t>, </a:t>
            </a:r>
            <a:r>
              <a:rPr lang="en-US" sz="2400" b="1" dirty="0" smtClean="0"/>
              <a:t>using a sample of 25 pb</a:t>
            </a:r>
            <a:r>
              <a:rPr lang="en-US" sz="2400" b="1" baseline="30000" dirty="0" smtClean="0"/>
              <a:t>-1</a:t>
            </a:r>
            <a:r>
              <a:rPr lang="en-US" sz="2400" b="1" dirty="0" smtClean="0"/>
              <a:t> transverse p-p data @ √500 </a:t>
            </a:r>
            <a:r>
              <a:rPr lang="en-US" sz="2400" b="1" dirty="0" err="1" smtClean="0"/>
              <a:t>GeV</a:t>
            </a:r>
            <a:r>
              <a:rPr lang="en-US" sz="2400" b="1" dirty="0" smtClean="0"/>
              <a:t> collected by STAR </a:t>
            </a:r>
          </a:p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Preliminary measurement of </a:t>
            </a:r>
            <a:r>
              <a:rPr lang="en-US" sz="2400" b="1" dirty="0" err="1" smtClean="0">
                <a:solidFill>
                  <a:srgbClr val="0000FF"/>
                </a:solidFill>
              </a:rPr>
              <a:t>unpolarized</a:t>
            </a:r>
            <a:r>
              <a:rPr lang="en-US" sz="2400" b="1" dirty="0" smtClean="0">
                <a:solidFill>
                  <a:srgbClr val="0000FF"/>
                </a:solidFill>
              </a:rPr>
              <a:t> W+/W- cross section ratios versus both the decay lepton and the produced boson kinematics</a:t>
            </a:r>
            <a:r>
              <a:rPr lang="en-US" sz="2400" b="1" dirty="0" smtClean="0"/>
              <a:t>, using a sample of 102 pb</a:t>
            </a:r>
            <a:r>
              <a:rPr lang="en-US" sz="2400" b="1" baseline="30000" dirty="0" smtClean="0"/>
              <a:t>-</a:t>
            </a:r>
            <a:r>
              <a:rPr lang="en-US" sz="2400" b="1" baseline="30000" dirty="0" smtClean="0"/>
              <a:t>1</a:t>
            </a:r>
            <a:r>
              <a:rPr lang="en-US" sz="2400" b="1" dirty="0" smtClean="0"/>
              <a:t>. </a:t>
            </a:r>
            <a:r>
              <a:rPr lang="en-US" sz="2400" b="1" dirty="0" smtClean="0">
                <a:solidFill>
                  <a:srgbClr val="000000"/>
                </a:solidFill>
              </a:rPr>
              <a:t>The </a:t>
            </a:r>
            <a:r>
              <a:rPr lang="en-US" sz="2400" b="1" dirty="0" smtClean="0">
                <a:solidFill>
                  <a:srgbClr val="000000"/>
                </a:solidFill>
              </a:rPr>
              <a:t>statistical significance will be further improved adding the already collected run 2013 longitudinal data L~300 pb</a:t>
            </a:r>
            <a:r>
              <a:rPr lang="en-US" sz="2400" b="1" baseline="30000" dirty="0" smtClean="0">
                <a:solidFill>
                  <a:srgbClr val="000000"/>
                </a:solidFill>
              </a:rPr>
              <a:t>-1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400pb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-1</a:t>
            </a:r>
            <a:r>
              <a:rPr lang="en-US" sz="2400" b="1" dirty="0" smtClean="0">
                <a:solidFill>
                  <a:srgbClr val="0000FF"/>
                </a:solidFill>
              </a:rPr>
              <a:t> planned to be collected in 2017 and can give statistical significance to test the </a:t>
            </a:r>
            <a:r>
              <a:rPr lang="en-US" sz="2400" b="1" dirty="0" err="1" smtClean="0">
                <a:solidFill>
                  <a:srgbClr val="0000FF"/>
                </a:solidFill>
              </a:rPr>
              <a:t>Sivers</a:t>
            </a:r>
            <a:r>
              <a:rPr lang="en-US" sz="2400" b="1" dirty="0" smtClean="0">
                <a:solidFill>
                  <a:srgbClr val="0000FF"/>
                </a:solidFill>
              </a:rPr>
              <a:t> sign change and pin down TMD evolution.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</a:rPr>
              <a:t>STAR can have access to 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A</a:t>
            </a:r>
            <a:r>
              <a:rPr lang="en-US" sz="2400" b="1" baseline="-25000" dirty="0" smtClean="0">
                <a:solidFill>
                  <a:srgbClr val="000000"/>
                </a:solidFill>
                <a:sym typeface="Wingdings"/>
              </a:rPr>
              <a:t>N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 for </a:t>
            </a:r>
            <a:r>
              <a:rPr lang="en-US" sz="2400" b="1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W</a:t>
            </a:r>
            <a:r>
              <a:rPr lang="en-US" sz="2400" b="1" baseline="30000" dirty="0" smtClean="0">
                <a:solidFill>
                  <a:srgbClr val="000000"/>
                </a:solidFill>
                <a:sym typeface="Wingdings"/>
              </a:rPr>
              <a:t>±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Z</a:t>
            </a:r>
            <a:r>
              <a:rPr lang="en-US" sz="2400" b="1" baseline="30000" dirty="0" smtClean="0">
                <a:solidFill>
                  <a:srgbClr val="000000"/>
                </a:solidFill>
                <a:sym typeface="Wingdings"/>
              </a:rPr>
              <a:t>0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DY in a single 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experiment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37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864063" y="2309639"/>
            <a:ext cx="3445059" cy="12489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Back </a:t>
            </a: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1211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1600" y="1157288"/>
            <a:ext cx="4013200" cy="545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55600" indent="-355600"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50000"/>
              </a:lnSpc>
              <a:buClr>
                <a:srgbClr val="FF0000"/>
              </a:buClr>
              <a:buFont typeface="Arial" charset="0"/>
              <a:buChar char="•"/>
            </a:pPr>
            <a:r>
              <a:rPr lang="it-IT" sz="1700" b="1" dirty="0">
                <a:solidFill>
                  <a:srgbClr val="FF0000"/>
                </a:solidFill>
              </a:rPr>
              <a:t>99e</a:t>
            </a:r>
            <a:r>
              <a:rPr lang="it-IT" sz="1700" b="1" baseline="30000" dirty="0">
                <a:solidFill>
                  <a:srgbClr val="FF0000"/>
                </a:solidFill>
              </a:rPr>
              <a:t>+</a:t>
            </a:r>
            <a:r>
              <a:rPr lang="it-IT" sz="1700" b="1" dirty="0">
                <a:solidFill>
                  <a:srgbClr val="FF0000"/>
                </a:solidFill>
              </a:rPr>
              <a:t>-00 ZEUS data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Two electron candidates ordered in energy </a:t>
            </a:r>
          </a:p>
          <a:p>
            <a:pPr marL="742950" lvl="1" indent="-285750">
              <a:lnSpc>
                <a:spcPct val="150000"/>
              </a:lnSpc>
              <a:buClr>
                <a:srgbClr val="333399"/>
              </a:buClr>
              <a:buFont typeface="Lucida Grande"/>
              <a:buChar char="-"/>
            </a:pPr>
            <a:r>
              <a:rPr lang="en-US" sz="1700" b="1" dirty="0" smtClean="0">
                <a:solidFill>
                  <a:srgbClr val="333399"/>
                </a:solidFill>
              </a:rPr>
              <a:t>First (most energetic) candidate in RCAL </a:t>
            </a:r>
          </a:p>
          <a:p>
            <a:pPr marL="742950" lvl="1" indent="-285750">
              <a:lnSpc>
                <a:spcPct val="150000"/>
              </a:lnSpc>
              <a:buClr>
                <a:srgbClr val="333399"/>
              </a:buClr>
              <a:buFont typeface="Lucida Grande"/>
              <a:buChar char="-"/>
            </a:pPr>
            <a:r>
              <a:rPr lang="en-US" sz="1700" b="1" dirty="0" smtClean="0">
                <a:solidFill>
                  <a:srgbClr val="333399"/>
                </a:solidFill>
              </a:rPr>
              <a:t>Second candidate in RCAL or in BCAL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1 or 0 tracks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rear box cuts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Elasticity cut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Energy in FCAL &lt; 1 </a:t>
            </a:r>
            <a:r>
              <a:rPr lang="en-US" sz="1700" b="1" dirty="0" err="1" smtClean="0">
                <a:solidFill>
                  <a:srgbClr val="333399"/>
                </a:solidFill>
              </a:rPr>
              <a:t>GeV</a:t>
            </a:r>
            <a:r>
              <a:rPr lang="en-US" sz="1700" b="1" dirty="0" smtClean="0">
                <a:solidFill>
                  <a:srgbClr val="333399"/>
                </a:solidFill>
              </a:rPr>
              <a:t>   </a:t>
            </a:r>
          </a:p>
          <a:p>
            <a:pPr marL="357188">
              <a:lnSpc>
                <a:spcPct val="150000"/>
              </a:lnSpc>
              <a:buClrTx/>
              <a:buFontTx/>
              <a:buNone/>
            </a:pPr>
            <a:r>
              <a:rPr lang="en-US" sz="1700" b="1" dirty="0" smtClean="0">
                <a:solidFill>
                  <a:srgbClr val="333399"/>
                </a:solidFill>
              </a:rPr>
              <a:t>       and in FPC &lt; 1GeV 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-100 &lt; </a:t>
            </a:r>
            <a:r>
              <a:rPr lang="en-US" sz="1700" b="1" dirty="0" err="1" smtClean="0">
                <a:solidFill>
                  <a:srgbClr val="333399"/>
                </a:solidFill>
              </a:rPr>
              <a:t>Zvtx</a:t>
            </a:r>
            <a:r>
              <a:rPr lang="en-US" sz="1700" b="1" dirty="0" smtClean="0">
                <a:solidFill>
                  <a:srgbClr val="333399"/>
                </a:solidFill>
              </a:rPr>
              <a:t> &lt; 50 cm</a:t>
            </a:r>
            <a:r>
              <a:rPr lang="it-IT" sz="1700" b="1" dirty="0" smtClean="0">
                <a:solidFill>
                  <a:srgbClr val="333399"/>
                </a:solidFill>
              </a:rPr>
              <a:t>   </a:t>
            </a:r>
            <a:endParaRPr lang="it-IT" sz="1700" b="1" dirty="0">
              <a:solidFill>
                <a:srgbClr val="333399"/>
              </a:solidFill>
            </a:endParaRPr>
          </a:p>
          <a:p>
            <a:pPr marL="357188">
              <a:buClrTx/>
              <a:buFontTx/>
              <a:buNone/>
            </a:pPr>
            <a:endParaRPr lang="it-IT" sz="1700" b="1" dirty="0">
              <a:solidFill>
                <a:srgbClr val="333399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9600" y="819150"/>
            <a:ext cx="1758950" cy="398463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 b="1">
                <a:solidFill>
                  <a:srgbClr val="333399"/>
                </a:solidFill>
                <a:latin typeface="URW Chancery L" charset="0"/>
              </a:rPr>
              <a:t>L </a:t>
            </a:r>
            <a:r>
              <a:rPr lang="it-IT" sz="2000" b="1">
                <a:solidFill>
                  <a:srgbClr val="333399"/>
                </a:solidFill>
              </a:rPr>
              <a:t>= 61.14 pb</a:t>
            </a:r>
            <a:r>
              <a:rPr lang="it-IT" sz="2000" b="1" baseline="30000">
                <a:solidFill>
                  <a:srgbClr val="333399"/>
                </a:solidFill>
              </a:rPr>
              <a:t>-1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01613" y="112713"/>
            <a:ext cx="8751887" cy="585787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ZEUS – Selection criteria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495800" y="873125"/>
            <a:ext cx="4354513" cy="2427288"/>
            <a:chOff x="4495800" y="873125"/>
            <a:chExt cx="4354513" cy="2427288"/>
          </a:xfrm>
        </p:grpSpPr>
        <p:sp>
          <p:nvSpPr>
            <p:cNvPr id="5" name="Text Box 1"/>
            <p:cNvSpPr txBox="1">
              <a:spLocks noChangeArrowheads="1"/>
            </p:cNvSpPr>
            <p:nvPr/>
          </p:nvSpPr>
          <p:spPr bwMode="auto">
            <a:xfrm>
              <a:off x="4495800" y="873125"/>
              <a:ext cx="4354513" cy="2427288"/>
            </a:xfrm>
            <a:prstGeom prst="rect">
              <a:avLst/>
            </a:prstGeom>
            <a:noFill/>
            <a:ln w="38160" cap="sq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FF0000"/>
                  </a:solidFill>
                </a:rPr>
                <a:t>Monte Carlos: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1700" b="1" dirty="0">
                <a:solidFill>
                  <a:srgbClr val="FF00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GenDVCS</a:t>
              </a:r>
              <a:r>
                <a:rPr lang="it-IT" sz="1700" dirty="0">
                  <a:solidFill>
                    <a:srgbClr val="333399"/>
                  </a:solidFill>
                </a:rPr>
                <a:t>            (400k DVCS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 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Grape</a:t>
              </a:r>
              <a:r>
                <a:rPr lang="it-IT" sz="1700" dirty="0">
                  <a:solidFill>
                    <a:srgbClr val="333399"/>
                  </a:solidFill>
                </a:rPr>
                <a:t>-Compton   (400k </a:t>
              </a:r>
              <a:r>
                <a:rPr lang="it-IT" sz="1700" dirty="0" err="1">
                  <a:solidFill>
                    <a:srgbClr val="333399"/>
                  </a:solidFill>
                </a:rPr>
                <a:t>el</a:t>
              </a:r>
              <a:r>
                <a:rPr lang="it-IT" sz="1700" dirty="0">
                  <a:solidFill>
                    <a:srgbClr val="333399"/>
                  </a:solidFill>
                </a:rPr>
                <a:t>. BH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>
                  <a:solidFill>
                    <a:srgbClr val="333399"/>
                  </a:solidFill>
                </a:rPr>
                <a:t>                              400k </a:t>
              </a:r>
              <a:r>
                <a:rPr lang="it-IT" sz="1700" dirty="0" err="1">
                  <a:solidFill>
                    <a:srgbClr val="333399"/>
                  </a:solidFill>
                </a:rPr>
                <a:t>inel</a:t>
              </a:r>
              <a:r>
                <a:rPr lang="it-IT" sz="1700" dirty="0">
                  <a:solidFill>
                    <a:srgbClr val="333399"/>
                  </a:solidFill>
                </a:rPr>
                <a:t>. BH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Grape-dilepton</a:t>
              </a:r>
              <a:r>
                <a:rPr lang="it-IT" sz="1700" dirty="0">
                  <a:solidFill>
                    <a:srgbClr val="333399"/>
                  </a:solidFill>
                </a:rPr>
                <a:t>     (150k </a:t>
              </a:r>
              <a:r>
                <a:rPr lang="it-IT" sz="1700" dirty="0" err="1">
                  <a:solidFill>
                    <a:srgbClr val="333399"/>
                  </a:solidFill>
                </a:rPr>
                <a:t>dilepton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endParaRPr lang="it-IT" sz="1700" dirty="0">
                <a:solidFill>
                  <a:srgbClr val="333399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>
                  <a:solidFill>
                    <a:srgbClr val="333399"/>
                  </a:solidFill>
                </a:rPr>
                <a:t>                              150k </a:t>
              </a:r>
              <a:r>
                <a:rPr lang="it-IT" sz="1700" dirty="0" err="1">
                  <a:solidFill>
                    <a:srgbClr val="333399"/>
                  </a:solidFill>
                </a:rPr>
                <a:t>inel</a:t>
              </a:r>
              <a:r>
                <a:rPr lang="it-IT" sz="1700" dirty="0">
                  <a:solidFill>
                    <a:srgbClr val="333399"/>
                  </a:solidFill>
                </a:rPr>
                <a:t>. </a:t>
              </a:r>
              <a:r>
                <a:rPr lang="it-IT" sz="1700" dirty="0" err="1">
                  <a:solidFill>
                    <a:srgbClr val="333399"/>
                  </a:solidFill>
                </a:rPr>
                <a:t>dilep</a:t>
              </a:r>
              <a:r>
                <a:rPr lang="it-IT" sz="1700" dirty="0">
                  <a:solidFill>
                    <a:srgbClr val="333399"/>
                  </a:solidFill>
                </a:rPr>
                <a:t>.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DiffVM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  <a:r>
                <a:rPr lang="it-IT" sz="1700" i="1" dirty="0" err="1" smtClean="0">
                  <a:solidFill>
                    <a:srgbClr val="333399"/>
                  </a:solidFill>
                </a:rPr>
                <a:t>J</a:t>
              </a:r>
              <a:r>
                <a:rPr lang="it-IT" sz="1700" i="1" dirty="0" smtClean="0">
                  <a:solidFill>
                    <a:srgbClr val="333399"/>
                  </a:solidFill>
                </a:rPr>
                <a:t>/</a:t>
              </a:r>
              <a:r>
                <a:rPr lang="it-IT" sz="1700" i="1" dirty="0" smtClean="0">
                  <a:solidFill>
                    <a:srgbClr val="333399"/>
                  </a:solidFill>
                  <a:latin typeface="Symbol" charset="0"/>
                  <a:cs typeface="Symbol" charset="0"/>
                </a:rPr>
                <a:t></a:t>
              </a:r>
              <a:r>
                <a:rPr lang="it-IT" sz="1700" i="1" dirty="0">
                  <a:solidFill>
                    <a:srgbClr val="333399"/>
                  </a:solidFill>
                  <a:latin typeface="Symbol" charset="0"/>
                  <a:cs typeface="Symbol" charset="0"/>
                </a:rPr>
                <a:t></a:t>
              </a:r>
              <a:r>
                <a:rPr lang="it-IT" sz="1700" dirty="0">
                  <a:solidFill>
                    <a:srgbClr val="333399"/>
                  </a:solidFill>
                  <a:latin typeface="Symbol" charset="0"/>
                  <a:cs typeface="Symbol" charset="0"/>
                </a:rPr>
                <a:t></a:t>
              </a:r>
              <a:r>
                <a:rPr lang="it-IT" sz="1700" dirty="0" err="1">
                  <a:solidFill>
                    <a:srgbClr val="333399"/>
                  </a:solidFill>
                </a:rPr>
                <a:t>e</a:t>
              </a:r>
              <a:r>
                <a:rPr lang="it-IT" sz="1700" baseline="30000" dirty="0" err="1">
                  <a:solidFill>
                    <a:srgbClr val="333399"/>
                  </a:solidFill>
                </a:rPr>
                <a:t>+</a:t>
              </a:r>
              <a:r>
                <a:rPr lang="it-IT" sz="1700" dirty="0" err="1">
                  <a:solidFill>
                    <a:srgbClr val="333399"/>
                  </a:solidFill>
                </a:rPr>
                <a:t>e</a:t>
              </a:r>
              <a:r>
                <a:rPr lang="it-IT" sz="1700" baseline="30000" dirty="0">
                  <a:solidFill>
                    <a:srgbClr val="333399"/>
                  </a:solidFill>
                </a:rPr>
                <a:t>+</a:t>
              </a: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5777706" y="2882293"/>
              <a:ext cx="407987" cy="1588"/>
            </a:xfrm>
            <a:prstGeom prst="line">
              <a:avLst/>
            </a:prstGeom>
            <a:noFill/>
            <a:ln w="19080" cap="sq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63407" y="3520469"/>
            <a:ext cx="3007493" cy="2612904"/>
            <a:chOff x="5463407" y="3520469"/>
            <a:chExt cx="3007493" cy="2612904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463407" y="3545869"/>
              <a:ext cx="3007493" cy="2587504"/>
            </a:xfrm>
            <a:prstGeom prst="rect">
              <a:avLst/>
            </a:prstGeom>
            <a:noFill/>
            <a:ln w="2844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2000" b="1" dirty="0"/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2000" b="1" dirty="0" err="1"/>
                <a:t>Kinematic</a:t>
              </a:r>
              <a:r>
                <a:rPr lang="it-IT" sz="2000" b="1" dirty="0"/>
                <a:t> </a:t>
              </a:r>
              <a:r>
                <a:rPr lang="it-IT" sz="2000" b="1" dirty="0" err="1"/>
                <a:t>region</a:t>
              </a:r>
              <a:r>
                <a:rPr lang="it-IT" sz="2000" b="1" dirty="0"/>
                <a:t>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009900"/>
                  </a:solidFill>
                </a:rPr>
                <a:t>1.5 &lt; Q</a:t>
              </a:r>
              <a:r>
                <a:rPr lang="it-IT" sz="1700" b="1" baseline="30000" dirty="0">
                  <a:solidFill>
                    <a:srgbClr val="009900"/>
                  </a:solidFill>
                </a:rPr>
                <a:t>2</a:t>
              </a:r>
              <a:r>
                <a:rPr lang="it-IT" sz="1700" b="1" dirty="0">
                  <a:solidFill>
                    <a:srgbClr val="009900"/>
                  </a:solidFill>
                </a:rPr>
                <a:t> &lt; 100 GeV</a:t>
              </a:r>
              <a:r>
                <a:rPr lang="it-IT" sz="1700" b="1" baseline="30000" dirty="0">
                  <a:solidFill>
                    <a:srgbClr val="009900"/>
                  </a:solidFill>
                </a:rPr>
                <a:t>2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009900"/>
                  </a:solidFill>
                </a:rPr>
                <a:t>40 &lt; </a:t>
              </a:r>
              <a:r>
                <a:rPr lang="it-IT" sz="1700" b="1" dirty="0" err="1">
                  <a:solidFill>
                    <a:srgbClr val="009900"/>
                  </a:solidFill>
                </a:rPr>
                <a:t>W</a:t>
              </a:r>
              <a:r>
                <a:rPr lang="it-IT" sz="1700" b="1" dirty="0">
                  <a:solidFill>
                    <a:srgbClr val="009900"/>
                  </a:solidFill>
                </a:rPr>
                <a:t> &lt; 170 </a:t>
              </a:r>
              <a:r>
                <a:rPr lang="it-IT" sz="1700" b="1" dirty="0" err="1">
                  <a:solidFill>
                    <a:srgbClr val="009900"/>
                  </a:solidFill>
                </a:rPr>
                <a:t>GeV</a:t>
              </a:r>
              <a:endParaRPr lang="it-IT" sz="1700" b="1" dirty="0">
                <a:solidFill>
                  <a:srgbClr val="00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1700" dirty="0"/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2000" b="1" dirty="0" smtClean="0"/>
                <a:t>Energies &amp; angle: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</a:rPr>
                <a:t>E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1 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(1</a:t>
              </a:r>
              <a:r>
                <a:rPr lang="en-US" sz="1700" b="1" baseline="30000" dirty="0" smtClean="0">
                  <a:solidFill>
                    <a:srgbClr val="FF9900"/>
                  </a:solidFill>
                </a:rPr>
                <a:t>st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ele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cand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.)  &gt; 10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GeV</a:t>
              </a:r>
              <a:endParaRPr lang="en-US" sz="1700" b="1" dirty="0" smtClean="0">
                <a:solidFill>
                  <a:srgbClr val="FF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</a:rPr>
                <a:t>E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2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(2</a:t>
              </a:r>
              <a:r>
                <a:rPr lang="en-US" sz="1700" b="1" baseline="30000" dirty="0" smtClean="0">
                  <a:solidFill>
                    <a:srgbClr val="FF9900"/>
                  </a:solidFill>
                </a:rPr>
                <a:t>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ele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cand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.) &gt; 2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GeV</a:t>
              </a:r>
              <a:endParaRPr lang="en-US" sz="1700" b="1" dirty="0" smtClean="0">
                <a:solidFill>
                  <a:srgbClr val="FF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  <a:latin typeface="Symbol" charset="0"/>
                  <a:cs typeface="Symbol" charset="0"/>
                </a:rPr>
                <a:t>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2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>
                  <a:solidFill>
                    <a:srgbClr val="FF9900"/>
                  </a:solidFill>
                </a:rPr>
                <a:t>(2</a:t>
              </a:r>
              <a:r>
                <a:rPr lang="en-US" sz="1700" b="1" baseline="30000" dirty="0">
                  <a:solidFill>
                    <a:srgbClr val="FF9900"/>
                  </a:solidFill>
                </a:rPr>
                <a:t>nd</a:t>
              </a:r>
              <a:r>
                <a:rPr lang="en-US" sz="1700" b="1" dirty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>
                  <a:solidFill>
                    <a:srgbClr val="FF9900"/>
                  </a:solidFill>
                </a:rPr>
                <a:t>ele</a:t>
              </a:r>
              <a:r>
                <a:rPr lang="en-US" sz="1700" b="1" dirty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>
                  <a:solidFill>
                    <a:srgbClr val="FF9900"/>
                  </a:solidFill>
                </a:rPr>
                <a:t>cand</a:t>
              </a:r>
              <a:r>
                <a:rPr lang="en-US" sz="1700" b="1" dirty="0">
                  <a:solidFill>
                    <a:srgbClr val="FF9900"/>
                  </a:solidFill>
                </a:rPr>
                <a:t>.) 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&lt; 2.85 rad</a:t>
              </a:r>
              <a:endParaRPr lang="en-US" sz="1700" b="1" dirty="0">
                <a:solidFill>
                  <a:srgbClr val="FF9900"/>
                </a:solidFill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5582469" y="3520469"/>
              <a:ext cx="2074863" cy="368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b="1" dirty="0">
                  <a:solidFill>
                    <a:srgbClr val="FF0000"/>
                  </a:solidFill>
                </a:rPr>
                <a:t>JHEP05(2009)108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247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Group 56"/>
          <p:cNvGrpSpPr>
            <a:grpSpLocks/>
          </p:cNvGrpSpPr>
          <p:nvPr/>
        </p:nvGrpSpPr>
        <p:grpSpPr bwMode="auto">
          <a:xfrm>
            <a:off x="5303878" y="646307"/>
            <a:ext cx="3798854" cy="2319312"/>
            <a:chOff x="-62370" y="703263"/>
            <a:chExt cx="3251658" cy="1800225"/>
          </a:xfrm>
        </p:grpSpPr>
        <p:graphicFrame>
          <p:nvGraphicFramePr>
            <p:cNvPr id="24578" name="Object 2"/>
            <p:cNvGraphicFramePr>
              <a:graphicFrameLocks noChangeAspect="1"/>
            </p:cNvGraphicFramePr>
            <p:nvPr/>
          </p:nvGraphicFramePr>
          <p:xfrm>
            <a:off x="84138" y="709613"/>
            <a:ext cx="2447925" cy="179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5385" r:id="rId4" imgW="2647619" imgH="1828571" progId="">
                    <p:embed/>
                  </p:oleObj>
                </mc:Choice>
                <mc:Fallback>
                  <p:oleObj r:id="rId4" imgW="2647619" imgH="182857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138" y="709613"/>
                          <a:ext cx="2447925" cy="1793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93" name="Text Box 36"/>
            <p:cNvSpPr txBox="1">
              <a:spLocks noChangeArrowheads="1"/>
            </p:cNvSpPr>
            <p:nvPr/>
          </p:nvSpPr>
          <p:spPr bwMode="auto">
            <a:xfrm>
              <a:off x="911225" y="703263"/>
              <a:ext cx="506413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500" b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sp>
          <p:nvSpPr>
            <p:cNvPr id="24594" name="Text Box 37"/>
            <p:cNvSpPr txBox="1">
              <a:spLocks noChangeArrowheads="1"/>
            </p:cNvSpPr>
            <p:nvPr/>
          </p:nvSpPr>
          <p:spPr bwMode="auto">
            <a:xfrm>
              <a:off x="586581" y="1543050"/>
              <a:ext cx="485775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grpSp>
          <p:nvGrpSpPr>
            <p:cNvPr id="24595" name="Group 38"/>
            <p:cNvGrpSpPr>
              <a:grpSpLocks/>
            </p:cNvGrpSpPr>
            <p:nvPr/>
          </p:nvGrpSpPr>
          <p:grpSpPr bwMode="auto">
            <a:xfrm>
              <a:off x="2674938" y="1500189"/>
              <a:ext cx="514350" cy="914401"/>
              <a:chOff x="1685" y="945"/>
              <a:chExt cx="324" cy="576"/>
            </a:xfrm>
          </p:grpSpPr>
          <p:sp>
            <p:nvSpPr>
              <p:cNvPr id="24598" name="AutoShape 39"/>
              <p:cNvSpPr>
                <a:spLocks/>
              </p:cNvSpPr>
              <p:nvPr/>
            </p:nvSpPr>
            <p:spPr bwMode="auto">
              <a:xfrm>
                <a:off x="1685" y="945"/>
                <a:ext cx="96" cy="576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9" name="Text Box 40"/>
              <p:cNvSpPr txBox="1">
                <a:spLocks noChangeArrowheads="1"/>
              </p:cNvSpPr>
              <p:nvPr/>
            </p:nvSpPr>
            <p:spPr bwMode="auto">
              <a:xfrm>
                <a:off x="1785" y="1089"/>
                <a:ext cx="224" cy="2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444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100" b="1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X</a:t>
                </a:r>
              </a:p>
            </p:txBody>
          </p:sp>
        </p:grpSp>
        <p:sp>
          <p:nvSpPr>
            <p:cNvPr id="24596" name="Freeform 42"/>
            <p:cNvSpPr>
              <a:spLocks/>
            </p:cNvSpPr>
            <p:nvPr/>
          </p:nvSpPr>
          <p:spPr bwMode="auto">
            <a:xfrm>
              <a:off x="160338" y="1236663"/>
              <a:ext cx="152400" cy="838200"/>
            </a:xfrm>
            <a:custGeom>
              <a:avLst/>
              <a:gdLst>
                <a:gd name="T0" fmla="*/ 2147483647 w 96"/>
                <a:gd name="T1" fmla="*/ 0 h 528"/>
                <a:gd name="T2" fmla="*/ 0 w 96"/>
                <a:gd name="T3" fmla="*/ 2147483647 h 528"/>
                <a:gd name="T4" fmla="*/ 2147483647 w 96"/>
                <a:gd name="T5" fmla="*/ 2147483647 h 528"/>
                <a:gd name="T6" fmla="*/ 0 60000 65536"/>
                <a:gd name="T7" fmla="*/ 0 60000 65536"/>
                <a:gd name="T8" fmla="*/ 0 60000 65536"/>
                <a:gd name="T9" fmla="*/ 0 w 96"/>
                <a:gd name="T10" fmla="*/ 0 h 528"/>
                <a:gd name="T11" fmla="*/ 96 w 96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528">
                  <a:moveTo>
                    <a:pt x="96" y="0"/>
                  </a:moveTo>
                  <a:cubicBezTo>
                    <a:pt x="48" y="76"/>
                    <a:pt x="0" y="152"/>
                    <a:pt x="0" y="240"/>
                  </a:cubicBezTo>
                  <a:cubicBezTo>
                    <a:pt x="0" y="328"/>
                    <a:pt x="48" y="428"/>
                    <a:pt x="96" y="528"/>
                  </a:cubicBezTo>
                </a:path>
              </a:pathLst>
            </a:custGeom>
            <a:noFill/>
            <a:ln w="126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7" name="Text Box 43"/>
            <p:cNvSpPr txBox="1">
              <a:spLocks noChangeArrowheads="1"/>
            </p:cNvSpPr>
            <p:nvPr/>
          </p:nvSpPr>
          <p:spPr bwMode="auto">
            <a:xfrm>
              <a:off x="-62370" y="1389063"/>
              <a:ext cx="270789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s</a:t>
              </a:r>
            </a:p>
          </p:txBody>
        </p:sp>
      </p:grpSp>
      <p:sp>
        <p:nvSpPr>
          <p:cNvPr id="24585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DIS – kinematic variables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87" name="Line 46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Date Placeholder 5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44</a:t>
            </a:fld>
            <a:endParaRPr lang="en-GB"/>
          </a:p>
        </p:txBody>
      </p:sp>
      <p:sp>
        <p:nvSpPr>
          <p:cNvPr id="55" name="Footer Placeholder 5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52" name="Text Box 1"/>
          <p:cNvSpPr txBox="1">
            <a:spLocks noChangeArrowheads="1"/>
          </p:cNvSpPr>
          <p:nvPr/>
        </p:nvSpPr>
        <p:spPr bwMode="auto">
          <a:xfrm>
            <a:off x="54599" y="1587025"/>
            <a:ext cx="4097413" cy="414585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 virtuality:</a:t>
            </a:r>
            <a:r>
              <a:rPr lang="en-GB" sz="2100" b="1" i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-64677" y="3170451"/>
            <a:ext cx="4571159" cy="414586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  <a:defRPr/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square</a:t>
            </a:r>
            <a:r>
              <a:rPr lang="en-GB" sz="2100" b="1" dirty="0">
                <a:solidFill>
                  <a:srgbClr val="00009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4-momentum at the </a:t>
            </a:r>
            <a:r>
              <a:rPr lang="en-GB" sz="2100" b="1" i="1" dirty="0" err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vertex: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graphicFrame>
        <p:nvGraphicFramePr>
          <p:cNvPr id="5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416150"/>
              </p:ext>
            </p:extLst>
          </p:nvPr>
        </p:nvGraphicFramePr>
        <p:xfrm>
          <a:off x="812494" y="1781086"/>
          <a:ext cx="3692525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86" name="Equation" r:id="rId6" imgW="2286000" imgH="393700" progId="Equation.3">
                  <p:embed/>
                </p:oleObj>
              </mc:Choice>
              <mc:Fallback>
                <p:oleObj name="Equation" r:id="rId6" imgW="2286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494" y="1781086"/>
                        <a:ext cx="3692525" cy="687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052934"/>
              </p:ext>
            </p:extLst>
          </p:nvPr>
        </p:nvGraphicFramePr>
        <p:xfrm>
          <a:off x="944976" y="1143003"/>
          <a:ext cx="2005867" cy="467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87" name="Equation" r:id="rId8" imgW="1308100" imgH="254000" progId="Equation.3">
                  <p:embed/>
                </p:oleObj>
              </mc:Choice>
              <mc:Fallback>
                <p:oleObj name="Equation" r:id="rId8" imgW="13081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76" y="1143003"/>
                        <a:ext cx="2005867" cy="4674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484579"/>
              </p:ext>
            </p:extLst>
          </p:nvPr>
        </p:nvGraphicFramePr>
        <p:xfrm>
          <a:off x="676183" y="2710314"/>
          <a:ext cx="3808460" cy="436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88" name="Equation" r:id="rId10" imgW="2235200" imgH="254000" progId="Equation.3">
                  <p:embed/>
                </p:oleObj>
              </mc:Choice>
              <mc:Fallback>
                <p:oleObj name="Equation" r:id="rId10" imgW="22352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183" y="2710314"/>
                        <a:ext cx="3808460" cy="4360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228830"/>
              </p:ext>
            </p:extLst>
          </p:nvPr>
        </p:nvGraphicFramePr>
        <p:xfrm>
          <a:off x="1017282" y="3543211"/>
          <a:ext cx="14081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89" name="Equation" r:id="rId12" imgW="749300" imgH="279400" progId="Equation.3">
                  <p:embed/>
                </p:oleObj>
              </mc:Choice>
              <mc:Fallback>
                <p:oleObj name="Equation" r:id="rId12" imgW="7493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282" y="3543211"/>
                        <a:ext cx="140811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56279" y="868814"/>
            <a:ext cx="4693797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electron-proton</a:t>
            </a:r>
            <a:r>
              <a:rPr lang="en-GB" sz="2100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centre-of-mass energy: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15960" y="2406102"/>
            <a:ext cx="4581239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photon-proton centre-of-mass energy:</a:t>
            </a: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15960" y="4074094"/>
            <a:ext cx="4866621" cy="1036746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square" lIns="93789" tIns="65425" rIns="93789" bIns="46894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Inelasticity - </a:t>
            </a:r>
            <a:r>
              <a:rPr lang="en-US" sz="2000" b="1" dirty="0">
                <a:solidFill>
                  <a:srgbClr val="000090"/>
                </a:solidFill>
                <a:latin typeface="Times New Roman"/>
                <a:cs typeface="Times New Roman"/>
              </a:rPr>
              <a:t>fraction of the incoming lepton energy carried by the virtual photon</a:t>
            </a:r>
          </a:p>
          <a:p>
            <a:r>
              <a:rPr lang="en-US" sz="2000" b="1" dirty="0">
                <a:solidFill>
                  <a:srgbClr val="000090"/>
                </a:solidFill>
                <a:latin typeface="Times New Roman"/>
                <a:cs typeface="Times New Roman"/>
              </a:rPr>
              <a:t>in the </a:t>
            </a:r>
            <a:r>
              <a:rPr lang="en-US" sz="2000" b="1" dirty="0" smtClean="0">
                <a:solidFill>
                  <a:srgbClr val="000090"/>
                </a:solidFill>
                <a:latin typeface="Times New Roman"/>
                <a:cs typeface="Times New Roman"/>
              </a:rPr>
              <a:t>proton rest </a:t>
            </a:r>
            <a:r>
              <a:rPr lang="en-US" sz="2000" b="1" dirty="0">
                <a:solidFill>
                  <a:srgbClr val="000090"/>
                </a:solidFill>
                <a:latin typeface="Times New Roman"/>
                <a:cs typeface="Times New Roman"/>
              </a:rPr>
              <a:t>frame</a:t>
            </a:r>
            <a:r>
              <a:rPr lang="en-GB" sz="2000" b="1" dirty="0" smtClean="0">
                <a:solidFill>
                  <a:srgbClr val="000090"/>
                </a:solidFill>
                <a:latin typeface="Times New Roman"/>
                <a:ea typeface="DejaVu Sans" charset="0"/>
                <a:cs typeface="Times New Roman"/>
              </a:rPr>
              <a:t>:</a:t>
            </a:r>
            <a:r>
              <a:rPr lang="en-GB" sz="2000" b="1" i="1" dirty="0" smtClean="0">
                <a:solidFill>
                  <a:srgbClr val="000090"/>
                </a:solidFill>
                <a:latin typeface="Times New Roman"/>
                <a:ea typeface="DejaVu Sans" charset="0"/>
                <a:cs typeface="Times New Roman"/>
              </a:rPr>
              <a:t> </a:t>
            </a:r>
            <a:endParaRPr lang="en-GB" sz="2000" b="1" i="1" dirty="0">
              <a:solidFill>
                <a:srgbClr val="00009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576056"/>
              </p:ext>
            </p:extLst>
          </p:nvPr>
        </p:nvGraphicFramePr>
        <p:xfrm>
          <a:off x="457200" y="5130710"/>
          <a:ext cx="2275072" cy="736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90" name="Equation" r:id="rId14" imgW="1333500" imgH="431800" progId="Equation.3">
                  <p:embed/>
                </p:oleObj>
              </mc:Choice>
              <mc:Fallback>
                <p:oleObj name="Equation" r:id="rId14" imgW="13335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7200" y="5130710"/>
                        <a:ext cx="2275072" cy="736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3" name="Group 92"/>
          <p:cNvGrpSpPr/>
          <p:nvPr/>
        </p:nvGrpSpPr>
        <p:grpSpPr>
          <a:xfrm>
            <a:off x="6049336" y="3327310"/>
            <a:ext cx="2642577" cy="2352307"/>
            <a:chOff x="3158269" y="1663288"/>
            <a:chExt cx="2686113" cy="2437224"/>
          </a:xfrm>
        </p:grpSpPr>
        <p:sp>
          <p:nvSpPr>
            <p:cNvPr id="94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266700" cy="455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4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95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6" name="Group 6"/>
            <p:cNvGrpSpPr>
              <a:grpSpLocks/>
            </p:cNvGrpSpPr>
            <p:nvPr/>
          </p:nvGrpSpPr>
          <p:grpSpPr bwMode="auto">
            <a:xfrm>
              <a:off x="4274344" y="2773362"/>
              <a:ext cx="1143000" cy="642937"/>
              <a:chOff x="3945" y="1196"/>
              <a:chExt cx="720" cy="405"/>
            </a:xfrm>
          </p:grpSpPr>
          <p:sp>
            <p:nvSpPr>
              <p:cNvPr id="115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16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Line 8"/>
              <p:cNvSpPr>
                <a:spLocks noChangeShapeType="1"/>
              </p:cNvSpPr>
              <p:nvPr/>
            </p:nvSpPr>
            <p:spPr bwMode="auto">
              <a:xfrm flipV="1">
                <a:off x="4116" y="1196"/>
                <a:ext cx="549" cy="9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488" cy="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Line 10"/>
              <p:cNvSpPr>
                <a:spLocks noChangeShapeType="1"/>
              </p:cNvSpPr>
              <p:nvPr/>
            </p:nvSpPr>
            <p:spPr bwMode="auto">
              <a:xfrm>
                <a:off x="4142" y="1266"/>
                <a:ext cx="488" cy="4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4000" y="1200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7" name="Oval 13"/>
            <p:cNvSpPr>
              <a:spLocks noChangeArrowheads="1"/>
            </p:cNvSpPr>
            <p:nvPr/>
          </p:nvSpPr>
          <p:spPr bwMode="auto">
            <a:xfrm>
              <a:off x="4237832" y="3381375"/>
              <a:ext cx="330200" cy="146050"/>
            </a:xfrm>
            <a:prstGeom prst="ellipse">
              <a:avLst/>
            </a:prstGeom>
            <a:blipFill dpi="0" rotWithShape="0">
              <a:blip r:embed="rId17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3492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X</a:t>
              </a: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0640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39738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104" name="Group 21"/>
            <p:cNvGrpSpPr>
              <a:grpSpLocks/>
            </p:cNvGrpSpPr>
            <p:nvPr/>
          </p:nvGrpSpPr>
          <p:grpSpPr bwMode="auto">
            <a:xfrm>
              <a:off x="3166269" y="1878012"/>
              <a:ext cx="1031875" cy="471487"/>
              <a:chOff x="3247" y="632"/>
              <a:chExt cx="650" cy="297"/>
            </a:xfrm>
          </p:grpSpPr>
          <p:sp>
            <p:nvSpPr>
              <p:cNvPr id="113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47" y="632"/>
                <a:ext cx="388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1600" b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600" b="1" i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</a:t>
                </a:r>
                <a:r>
                  <a:rPr lang="en-GB" sz="1600" b="1" i="1" dirty="0" smtClean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)</a:t>
                </a:r>
                <a:endParaRPr lang="en-GB" sz="1600" b="1" i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endParaRPr>
              </a:p>
            </p:txBody>
          </p:sp>
        </p:grpSp>
        <p:sp>
          <p:nvSpPr>
            <p:cNvPr id="105" name="Text Box 24"/>
            <p:cNvSpPr txBox="1">
              <a:spLocks noChangeArrowheads="1"/>
            </p:cNvSpPr>
            <p:nvPr/>
          </p:nvSpPr>
          <p:spPr bwMode="auto">
            <a:xfrm rot="20040000">
              <a:off x="4677858" y="1663288"/>
              <a:ext cx="701098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600" b="1" i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</a:t>
              </a:r>
              <a:r>
                <a:rPr lang="en-GB" sz="1600" b="1" i="1" dirty="0" smtClean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600" b="1" i="1" dirty="0">
                <a:solidFill>
                  <a:srgbClr val="FF33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06" name="Text Box 25"/>
            <p:cNvSpPr txBox="1">
              <a:spLocks noChangeArrowheads="1"/>
            </p:cNvSpPr>
            <p:nvPr/>
          </p:nvSpPr>
          <p:spPr bwMode="auto">
            <a:xfrm rot="21000000">
              <a:off x="3158269" y="3620675"/>
              <a:ext cx="657349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</a:t>
              </a:r>
              <a:r>
                <a:rPr lang="en-GB" sz="16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(p)</a:t>
              </a:r>
              <a:endParaRPr lang="en-GB" sz="16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07" name="Text Box 26"/>
            <p:cNvSpPr txBox="1">
              <a:spLocks noChangeArrowheads="1"/>
            </p:cNvSpPr>
            <p:nvPr/>
          </p:nvSpPr>
          <p:spPr bwMode="auto">
            <a:xfrm rot="840000">
              <a:off x="4895340" y="3657188"/>
              <a:ext cx="750323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</a:t>
              </a:r>
              <a:r>
                <a:rPr lang="en-GB" sz="16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6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08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109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758321" cy="4253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000" b="1" i="1" baseline="30000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000" b="1" i="1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</a:t>
              </a:r>
              <a:r>
                <a:rPr lang="en-GB" sz="2000" b="1" i="1" dirty="0" smtClean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2000" b="1" i="1" dirty="0">
                <a:solidFill>
                  <a:srgbClr val="FF505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11" name="Freeform 30"/>
            <p:cNvSpPr>
              <a:spLocks noChangeArrowheads="1"/>
            </p:cNvSpPr>
            <p:nvPr/>
          </p:nvSpPr>
          <p:spPr bwMode="auto">
            <a:xfrm rot="4200000">
              <a:off x="4052094" y="2493962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583" name="Text Box 41"/>
          <p:cNvSpPr txBox="1">
            <a:spLocks noChangeArrowheads="1"/>
          </p:cNvSpPr>
          <p:nvPr/>
        </p:nvSpPr>
        <p:spPr bwMode="auto">
          <a:xfrm>
            <a:off x="6793614" y="2925475"/>
            <a:ext cx="739226" cy="465786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wrap="square"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dirty="0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DIS</a:t>
            </a:r>
          </a:p>
        </p:txBody>
      </p:sp>
      <p:sp>
        <p:nvSpPr>
          <p:cNvPr id="121" name="Text Box 41"/>
          <p:cNvSpPr txBox="1">
            <a:spLocks noChangeArrowheads="1"/>
          </p:cNvSpPr>
          <p:nvPr/>
        </p:nvSpPr>
        <p:spPr bwMode="auto">
          <a:xfrm>
            <a:off x="6183710" y="5664647"/>
            <a:ext cx="2318115" cy="465786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wrap="square"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dirty="0" smtClean="0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Diffractive DIS</a:t>
            </a:r>
            <a:endParaRPr lang="en-GB" sz="2400" b="1" dirty="0">
              <a:solidFill>
                <a:srgbClr val="333399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83478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31"/>
          <p:cNvSpPr txBox="1">
            <a:spLocks noChangeArrowheads="1"/>
          </p:cNvSpPr>
          <p:nvPr/>
        </p:nvSpPr>
        <p:spPr bwMode="auto">
          <a:xfrm>
            <a:off x="8409824" y="1714500"/>
            <a:ext cx="514102" cy="16649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eaVert" lIns="94545" tIns="71476" rIns="94545" bIns="49163">
            <a:prstTxWarp prst="textNoShape">
              <a:avLst/>
            </a:prstTxWarp>
            <a:spAutoFit/>
          </a:bodyPr>
          <a:lstStyle/>
          <a:p>
            <a:pPr algn="ctr" rtl="1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rapidity gap </a:t>
            </a:r>
          </a:p>
        </p:txBody>
      </p:sp>
      <p:sp>
        <p:nvSpPr>
          <p:cNvPr id="24583" name="Text Box 41"/>
          <p:cNvSpPr txBox="1">
            <a:spLocks noChangeArrowheads="1"/>
          </p:cNvSpPr>
          <p:nvPr/>
        </p:nvSpPr>
        <p:spPr bwMode="auto">
          <a:xfrm>
            <a:off x="1217968" y="2713800"/>
            <a:ext cx="806379" cy="422312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DIS</a:t>
            </a:r>
          </a:p>
        </p:txBody>
      </p:sp>
      <p:grpSp>
        <p:nvGrpSpPr>
          <p:cNvPr id="24584" name="Group 56"/>
          <p:cNvGrpSpPr>
            <a:grpSpLocks/>
          </p:cNvGrpSpPr>
          <p:nvPr/>
        </p:nvGrpSpPr>
        <p:grpSpPr bwMode="auto">
          <a:xfrm>
            <a:off x="-66002" y="731719"/>
            <a:ext cx="3441034" cy="1873066"/>
            <a:chOff x="-62370" y="703263"/>
            <a:chExt cx="3251658" cy="1800225"/>
          </a:xfrm>
        </p:grpSpPr>
        <p:graphicFrame>
          <p:nvGraphicFramePr>
            <p:cNvPr id="24578" name="Object 2"/>
            <p:cNvGraphicFramePr>
              <a:graphicFrameLocks noChangeAspect="1"/>
            </p:cNvGraphicFramePr>
            <p:nvPr/>
          </p:nvGraphicFramePr>
          <p:xfrm>
            <a:off x="84138" y="709613"/>
            <a:ext cx="2447925" cy="179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388" r:id="rId4" imgW="2647619" imgH="1828571" progId="">
                    <p:embed/>
                  </p:oleObj>
                </mc:Choice>
                <mc:Fallback>
                  <p:oleObj r:id="rId4" imgW="2647619" imgH="182857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138" y="709613"/>
                          <a:ext cx="2447925" cy="1793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93" name="Text Box 36"/>
            <p:cNvSpPr txBox="1">
              <a:spLocks noChangeArrowheads="1"/>
            </p:cNvSpPr>
            <p:nvPr/>
          </p:nvSpPr>
          <p:spPr bwMode="auto">
            <a:xfrm>
              <a:off x="911225" y="703263"/>
              <a:ext cx="506413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500" b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sp>
          <p:nvSpPr>
            <p:cNvPr id="24594" name="Text Box 37"/>
            <p:cNvSpPr txBox="1">
              <a:spLocks noChangeArrowheads="1"/>
            </p:cNvSpPr>
            <p:nvPr/>
          </p:nvSpPr>
          <p:spPr bwMode="auto">
            <a:xfrm>
              <a:off x="586581" y="1543050"/>
              <a:ext cx="485775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grpSp>
          <p:nvGrpSpPr>
            <p:cNvPr id="24595" name="Group 38"/>
            <p:cNvGrpSpPr>
              <a:grpSpLocks/>
            </p:cNvGrpSpPr>
            <p:nvPr/>
          </p:nvGrpSpPr>
          <p:grpSpPr bwMode="auto">
            <a:xfrm>
              <a:off x="2674938" y="1500189"/>
              <a:ext cx="514350" cy="914401"/>
              <a:chOff x="1685" y="945"/>
              <a:chExt cx="324" cy="576"/>
            </a:xfrm>
          </p:grpSpPr>
          <p:sp>
            <p:nvSpPr>
              <p:cNvPr id="24598" name="AutoShape 39"/>
              <p:cNvSpPr>
                <a:spLocks/>
              </p:cNvSpPr>
              <p:nvPr/>
            </p:nvSpPr>
            <p:spPr bwMode="auto">
              <a:xfrm>
                <a:off x="1685" y="945"/>
                <a:ext cx="96" cy="576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9" name="Text Box 40"/>
              <p:cNvSpPr txBox="1">
                <a:spLocks noChangeArrowheads="1"/>
              </p:cNvSpPr>
              <p:nvPr/>
            </p:nvSpPr>
            <p:spPr bwMode="auto">
              <a:xfrm>
                <a:off x="1785" y="1089"/>
                <a:ext cx="224" cy="2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444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100" b="1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X</a:t>
                </a:r>
              </a:p>
            </p:txBody>
          </p:sp>
        </p:grpSp>
        <p:sp>
          <p:nvSpPr>
            <p:cNvPr id="24596" name="Freeform 42"/>
            <p:cNvSpPr>
              <a:spLocks/>
            </p:cNvSpPr>
            <p:nvPr/>
          </p:nvSpPr>
          <p:spPr bwMode="auto">
            <a:xfrm>
              <a:off x="160338" y="1236663"/>
              <a:ext cx="152400" cy="838200"/>
            </a:xfrm>
            <a:custGeom>
              <a:avLst/>
              <a:gdLst>
                <a:gd name="T0" fmla="*/ 2147483647 w 96"/>
                <a:gd name="T1" fmla="*/ 0 h 528"/>
                <a:gd name="T2" fmla="*/ 0 w 96"/>
                <a:gd name="T3" fmla="*/ 2147483647 h 528"/>
                <a:gd name="T4" fmla="*/ 2147483647 w 96"/>
                <a:gd name="T5" fmla="*/ 2147483647 h 528"/>
                <a:gd name="T6" fmla="*/ 0 60000 65536"/>
                <a:gd name="T7" fmla="*/ 0 60000 65536"/>
                <a:gd name="T8" fmla="*/ 0 60000 65536"/>
                <a:gd name="T9" fmla="*/ 0 w 96"/>
                <a:gd name="T10" fmla="*/ 0 h 528"/>
                <a:gd name="T11" fmla="*/ 96 w 96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528">
                  <a:moveTo>
                    <a:pt x="96" y="0"/>
                  </a:moveTo>
                  <a:cubicBezTo>
                    <a:pt x="48" y="76"/>
                    <a:pt x="0" y="152"/>
                    <a:pt x="0" y="240"/>
                  </a:cubicBezTo>
                  <a:cubicBezTo>
                    <a:pt x="0" y="328"/>
                    <a:pt x="48" y="428"/>
                    <a:pt x="96" y="528"/>
                  </a:cubicBezTo>
                </a:path>
              </a:pathLst>
            </a:custGeom>
            <a:noFill/>
            <a:ln w="126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7" name="Text Box 43"/>
            <p:cNvSpPr txBox="1">
              <a:spLocks noChangeArrowheads="1"/>
            </p:cNvSpPr>
            <p:nvPr/>
          </p:nvSpPr>
          <p:spPr bwMode="auto">
            <a:xfrm>
              <a:off x="-62370" y="1389063"/>
              <a:ext cx="270789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s</a:t>
              </a:r>
            </a:p>
          </p:txBody>
        </p:sp>
      </p:grpSp>
      <p:sp>
        <p:nvSpPr>
          <p:cNvPr id="24585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DIS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 diffractive DIS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86" name="AutoShape 45"/>
          <p:cNvSpPr>
            <a:spLocks noChangeArrowheads="1"/>
          </p:cNvSpPr>
          <p:nvPr/>
        </p:nvSpPr>
        <p:spPr bwMode="auto">
          <a:xfrm>
            <a:off x="3314554" y="2284349"/>
            <a:ext cx="2305739" cy="374943"/>
          </a:xfrm>
          <a:prstGeom prst="notchedRightArrow">
            <a:avLst>
              <a:gd name="adj1" fmla="val 50000"/>
              <a:gd name="adj2" fmla="val 132379"/>
            </a:avLst>
          </a:prstGeom>
          <a:solidFill>
            <a:srgbClr val="99CCFF"/>
          </a:solidFill>
          <a:ln w="18000">
            <a:solidFill>
              <a:srgbClr val="800000"/>
            </a:solidFill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7" name="Line 46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8" name="Text Box 47"/>
          <p:cNvSpPr txBox="1">
            <a:spLocks noChangeArrowheads="1"/>
          </p:cNvSpPr>
          <p:nvPr/>
        </p:nvSpPr>
        <p:spPr bwMode="auto">
          <a:xfrm>
            <a:off x="4894551" y="3825416"/>
            <a:ext cx="4167972" cy="22199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59374" rIns="94545" bIns="47273">
            <a:prstTxWarp prst="textNoShape">
              <a:avLst/>
            </a:prstTxWarp>
          </a:bodyPr>
          <a:lstStyle/>
          <a:p>
            <a:pPr marL="175106" indent="-175106">
              <a:lnSpc>
                <a:spcPct val="95000"/>
              </a:lnSpc>
              <a:buSzPct val="58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b="1" dirty="0" smtClean="0">
                <a:solidFill>
                  <a:srgbClr val="810081"/>
                </a:solidFill>
                <a:latin typeface="NimbusSanL-BoldCond" charset="0"/>
                <a:ea typeface="NimbusSanL-BoldCond" charset="0"/>
                <a:cs typeface="NimbusSanL-BoldCond" charset="0"/>
              </a:rPr>
              <a:t> </a:t>
            </a:r>
            <a:r>
              <a:rPr lang="en-GB" sz="1700" b="1" i="1" dirty="0" err="1">
                <a:solidFill>
                  <a:srgbClr val="000000"/>
                </a:solidFill>
                <a:ea typeface="NimbusSanL-BoldCond" charset="0"/>
                <a:cs typeface="NimbusSanL-BoldCond" charset="0"/>
              </a:rPr>
              <a:t>p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escapes in the beam pipe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no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quantum numbers exchanged </a:t>
            </a:r>
            <a:r>
              <a:rPr lang="en-GB" sz="1700" b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btw</a:t>
            </a:r>
            <a:r>
              <a:rPr lang="en-GB" sz="1700" b="1" dirty="0" err="1">
                <a:solidFill>
                  <a:srgbClr val="000000"/>
                </a:solidFill>
                <a:latin typeface="Symbol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i="1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* and </a:t>
            </a:r>
            <a:r>
              <a:rPr lang="en-GB" sz="1700" b="1" i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p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 </a:t>
            </a:r>
            <a:r>
              <a:rPr lang="en-GB" sz="1700" b="1" dirty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no colour flux </a:t>
            </a:r>
            <a:r>
              <a:rPr lang="en-GB" sz="1700" b="1" dirty="0">
                <a:solidFill>
                  <a:srgbClr val="FF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</a:t>
            </a:r>
            <a:r>
              <a:rPr lang="en-GB" sz="1700" b="1" dirty="0" err="1">
                <a:solidFill>
                  <a:srgbClr val="FF0000"/>
                </a:solidFill>
                <a:latin typeface="tci3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dirty="0" err="1">
                <a:solidFill>
                  <a:srgbClr val="FF0000"/>
                </a:solidFill>
                <a:ea typeface="tci3" charset="2"/>
                <a:cs typeface="tci3" charset="2"/>
              </a:rPr>
              <a:t>large</a:t>
            </a:r>
            <a:r>
              <a:rPr lang="en-GB" sz="1700" b="1" dirty="0">
                <a:solidFill>
                  <a:srgbClr val="FF0000"/>
                </a:solidFill>
                <a:ea typeface="tci3" charset="2"/>
                <a:cs typeface="tci3" charset="2"/>
              </a:rPr>
              <a:t> rapidity gap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 Providing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a </a:t>
            </a:r>
            <a:r>
              <a:rPr lang="en-GB" sz="1700" b="1" dirty="0" err="1">
                <a:solidFill>
                  <a:srgbClr val="000000"/>
                </a:solidFill>
                <a:ea typeface="tci3" charset="2"/>
                <a:cs typeface="tci3" charset="2"/>
              </a:rPr>
              <a:t>pQCD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motivated description of strong interactions</a:t>
            </a:r>
          </a:p>
        </p:txBody>
      </p:sp>
      <p:sp>
        <p:nvSpPr>
          <p:cNvPr id="24589" name="Text Box 48"/>
          <p:cNvSpPr txBox="1">
            <a:spLocks noChangeArrowheads="1"/>
          </p:cNvSpPr>
          <p:nvPr/>
        </p:nvSpPr>
        <p:spPr bwMode="auto">
          <a:xfrm>
            <a:off x="3039880" y="1446919"/>
            <a:ext cx="2580412" cy="6342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4545" tIns="76771" rIns="94545" bIns="47273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~10</a:t>
            </a: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%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@ HERA</a:t>
            </a:r>
            <a:endParaRPr lang="en-GB" sz="25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90" name="Text Box 51"/>
          <p:cNvSpPr txBox="1">
            <a:spLocks noChangeArrowheads="1"/>
          </p:cNvSpPr>
          <p:nvPr/>
        </p:nvSpPr>
        <p:spPr bwMode="auto">
          <a:xfrm>
            <a:off x="5659772" y="3357977"/>
            <a:ext cx="2177223" cy="422312"/>
          </a:xfrm>
          <a:prstGeom prst="rect">
            <a:avLst/>
          </a:prstGeom>
          <a:solidFill>
            <a:srgbClr val="FFFFFF"/>
          </a:solidFill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Diffractive DIS </a:t>
            </a:r>
          </a:p>
        </p:txBody>
      </p:sp>
      <p:sp>
        <p:nvSpPr>
          <p:cNvPr id="24591" name="Freeform 52"/>
          <p:cNvSpPr>
            <a:spLocks/>
          </p:cNvSpPr>
          <p:nvPr/>
        </p:nvSpPr>
        <p:spPr bwMode="auto">
          <a:xfrm>
            <a:off x="7810115" y="2248011"/>
            <a:ext cx="913896" cy="749887"/>
          </a:xfrm>
          <a:custGeom>
            <a:avLst/>
            <a:gdLst>
              <a:gd name="T0" fmla="*/ 0 w 2401"/>
              <a:gd name="T1" fmla="*/ 2147483647 h 2001"/>
              <a:gd name="T2" fmla="*/ 2147483647 w 2401"/>
              <a:gd name="T3" fmla="*/ 0 h 2001"/>
              <a:gd name="T4" fmla="*/ 0 60000 65536"/>
              <a:gd name="T5" fmla="*/ 0 60000 65536"/>
              <a:gd name="T6" fmla="*/ 0 w 2401"/>
              <a:gd name="T7" fmla="*/ 0 h 2001"/>
              <a:gd name="T8" fmla="*/ 2401 w 2401"/>
              <a:gd name="T9" fmla="*/ 2001 h 200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1" h="2001">
                <a:moveTo>
                  <a:pt x="0" y="2000"/>
                </a:moveTo>
                <a:cubicBezTo>
                  <a:pt x="2400" y="1000"/>
                  <a:pt x="1200" y="0"/>
                  <a:pt x="1200" y="0"/>
                </a:cubicBezTo>
              </a:path>
            </a:pathLst>
          </a:custGeom>
          <a:noFill/>
          <a:ln w="36000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Date Placeholder 5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45</a:t>
            </a:fld>
            <a:endParaRPr lang="en-GB"/>
          </a:p>
        </p:txBody>
      </p:sp>
      <p:sp>
        <p:nvSpPr>
          <p:cNvPr id="55" name="Footer Placeholder 5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grpSp>
        <p:nvGrpSpPr>
          <p:cNvPr id="65" name="Group 64"/>
          <p:cNvGrpSpPr/>
          <p:nvPr/>
        </p:nvGrpSpPr>
        <p:grpSpPr>
          <a:xfrm>
            <a:off x="5428184" y="808566"/>
            <a:ext cx="2926545" cy="2540389"/>
            <a:chOff x="3162534" y="1662946"/>
            <a:chExt cx="2765484" cy="2441596"/>
          </a:xfrm>
        </p:grpSpPr>
        <p:sp>
          <p:nvSpPr>
            <p:cNvPr id="66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354892" cy="45964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8" name="Group 6"/>
            <p:cNvGrpSpPr>
              <a:grpSpLocks/>
            </p:cNvGrpSpPr>
            <p:nvPr/>
          </p:nvGrpSpPr>
          <p:grpSpPr bwMode="auto">
            <a:xfrm>
              <a:off x="4274344" y="2773353"/>
              <a:ext cx="1143000" cy="642934"/>
              <a:chOff x="3945" y="1196"/>
              <a:chExt cx="720" cy="405"/>
            </a:xfrm>
          </p:grpSpPr>
          <p:sp>
            <p:nvSpPr>
              <p:cNvPr id="87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Line 8"/>
              <p:cNvSpPr>
                <a:spLocks noChangeShapeType="1"/>
              </p:cNvSpPr>
              <p:nvPr/>
            </p:nvSpPr>
            <p:spPr bwMode="auto">
              <a:xfrm flipV="1">
                <a:off x="4116" y="1196"/>
                <a:ext cx="549" cy="9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488" cy="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10"/>
              <p:cNvSpPr>
                <a:spLocks noChangeShapeType="1"/>
              </p:cNvSpPr>
              <p:nvPr/>
            </p:nvSpPr>
            <p:spPr bwMode="auto">
              <a:xfrm>
                <a:off x="4142" y="1266"/>
                <a:ext cx="488" cy="4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4237832" y="3381375"/>
              <a:ext cx="330200" cy="146050"/>
            </a:xfrm>
            <a:prstGeom prst="ellipse">
              <a:avLst/>
            </a:prstGeom>
            <a:blipFill dpi="0" rotWithShape="0">
              <a:blip r:embed="rId8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432886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X</a:t>
              </a:r>
            </a:p>
          </p:txBody>
        </p:sp>
        <p:sp>
          <p:nvSpPr>
            <p:cNvPr id="74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78262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75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91612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1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76" name="Group 21"/>
            <p:cNvGrpSpPr>
              <a:grpSpLocks/>
            </p:cNvGrpSpPr>
            <p:nvPr/>
          </p:nvGrpSpPr>
          <p:grpSpPr bwMode="auto">
            <a:xfrm>
              <a:off x="3169444" y="1878015"/>
              <a:ext cx="1028700" cy="471488"/>
              <a:chOff x="3249" y="632"/>
              <a:chExt cx="648" cy="297"/>
            </a:xfrm>
          </p:grpSpPr>
          <p:sp>
            <p:nvSpPr>
              <p:cNvPr id="85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49" y="632"/>
                <a:ext cx="383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1700" b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700" b="1" i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(k)‏</a:t>
                </a:r>
              </a:p>
            </p:txBody>
          </p:sp>
        </p:grpSp>
        <p:sp>
          <p:nvSpPr>
            <p:cNvPr id="77" name="Text Box 24"/>
            <p:cNvSpPr txBox="1">
              <a:spLocks noChangeArrowheads="1"/>
            </p:cNvSpPr>
            <p:nvPr/>
          </p:nvSpPr>
          <p:spPr bwMode="auto">
            <a:xfrm rot="20040000">
              <a:off x="4681594" y="1662946"/>
              <a:ext cx="69362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700" b="1" i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k’)‏</a:t>
              </a:r>
            </a:p>
          </p:txBody>
        </p:sp>
        <p:sp>
          <p:nvSpPr>
            <p:cNvPr id="78" name="Text Box 25"/>
            <p:cNvSpPr txBox="1">
              <a:spLocks noChangeArrowheads="1"/>
            </p:cNvSpPr>
            <p:nvPr/>
          </p:nvSpPr>
          <p:spPr bwMode="auto">
            <a:xfrm rot="21000000">
              <a:off x="3162534" y="3620333"/>
              <a:ext cx="648819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(p</a:t>
              </a:r>
              <a:r>
                <a:rPr lang="en-GB" sz="17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79" name="Text Box 26"/>
            <p:cNvSpPr txBox="1">
              <a:spLocks noChangeArrowheads="1"/>
            </p:cNvSpPr>
            <p:nvPr/>
          </p:nvSpPr>
          <p:spPr bwMode="auto">
            <a:xfrm rot="840000">
              <a:off x="4899418" y="3656846"/>
              <a:ext cx="74216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</a:t>
              </a:r>
              <a:r>
                <a:rPr lang="en-GB" sz="17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80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81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743274" cy="4247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100" b="1" i="1" baseline="3000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100" b="1" i="1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(q)‏</a:t>
              </a:r>
            </a:p>
          </p:txBody>
        </p:sp>
        <p:sp>
          <p:nvSpPr>
            <p:cNvPr id="83" name="Freeform 30"/>
            <p:cNvSpPr>
              <a:spLocks noChangeArrowheads="1"/>
            </p:cNvSpPr>
            <p:nvPr/>
          </p:nvSpPr>
          <p:spPr bwMode="auto">
            <a:xfrm rot="4200000">
              <a:off x="4028092" y="2479287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3628928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832501"/>
              </p:ext>
            </p:extLst>
          </p:nvPr>
        </p:nvGraphicFramePr>
        <p:xfrm>
          <a:off x="2909531" y="1041694"/>
          <a:ext cx="1760747" cy="87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682" name="Equazione" r:id="rId3" imgW="901440" imgH="495000" progId="Equation.3">
                  <p:embed/>
                </p:oleObj>
              </mc:Choice>
              <mc:Fallback>
                <p:oleObj name="Equazione" r:id="rId3" imgW="90144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531" y="1041694"/>
                        <a:ext cx="1760747" cy="8733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33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33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2812029" y="1240544"/>
            <a:ext cx="0" cy="374306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>
            <a:off x="1160253" y="1926772"/>
            <a:ext cx="130765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4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715335"/>
              </p:ext>
            </p:extLst>
          </p:nvPr>
        </p:nvGraphicFramePr>
        <p:xfrm>
          <a:off x="816133" y="1978759"/>
          <a:ext cx="1898396" cy="44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683" name="Equazione" r:id="rId5" imgW="1041120" imgH="253800" progId="Equation.3">
                  <p:embed/>
                </p:oleObj>
              </mc:Choice>
              <mc:Fallback>
                <p:oleObj name="Equazione" r:id="rId5" imgW="10411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133" y="1978759"/>
                        <a:ext cx="1898396" cy="44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408393"/>
              </p:ext>
            </p:extLst>
          </p:nvPr>
        </p:nvGraphicFramePr>
        <p:xfrm>
          <a:off x="2536733" y="1458890"/>
          <a:ext cx="248054" cy="343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684" name="Equazione" r:id="rId7" imgW="126720" imgH="190440" progId="Equation.3">
                  <p:embed/>
                </p:oleObj>
              </mc:Choice>
              <mc:Fallback>
                <p:oleObj name="Equazione" r:id="rId7" imgW="12672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733" y="1458890"/>
                        <a:ext cx="248054" cy="3431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001942"/>
              </p:ext>
            </p:extLst>
          </p:nvPr>
        </p:nvGraphicFramePr>
        <p:xfrm>
          <a:off x="2536733" y="1132671"/>
          <a:ext cx="248054" cy="295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685" name="Equazione" r:id="rId9" imgW="126720" imgH="164880" progId="Equation.3">
                  <p:embed/>
                </p:oleObj>
              </mc:Choice>
              <mc:Fallback>
                <p:oleObj name="Equazione" r:id="rId9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733" y="1132671"/>
                        <a:ext cx="248054" cy="2950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24"/>
          <p:cNvSpPr>
            <a:spLocks/>
          </p:cNvSpPr>
          <p:nvPr/>
        </p:nvSpPr>
        <p:spPr bwMode="auto">
          <a:xfrm rot="18985637">
            <a:off x="403190" y="1132671"/>
            <a:ext cx="732689" cy="543264"/>
          </a:xfrm>
          <a:custGeom>
            <a:avLst/>
            <a:gdLst/>
            <a:ahLst/>
            <a:cxnLst>
              <a:cxn ang="0">
                <a:pos x="40" y="10"/>
              </a:cxn>
              <a:cxn ang="0">
                <a:pos x="15" y="71"/>
              </a:cxn>
              <a:cxn ang="0">
                <a:pos x="125" y="9"/>
              </a:cxn>
              <a:cxn ang="0">
                <a:pos x="74" y="126"/>
              </a:cxn>
              <a:cxn ang="0">
                <a:pos x="185" y="66"/>
              </a:cxn>
              <a:cxn ang="0">
                <a:pos x="134" y="182"/>
              </a:cxn>
              <a:cxn ang="0">
                <a:pos x="245" y="121"/>
              </a:cxn>
              <a:cxn ang="0">
                <a:pos x="194" y="237"/>
              </a:cxn>
              <a:cxn ang="0">
                <a:pos x="305" y="179"/>
              </a:cxn>
              <a:cxn ang="0">
                <a:pos x="254" y="293"/>
              </a:cxn>
              <a:cxn ang="0">
                <a:pos x="366" y="235"/>
              </a:cxn>
              <a:cxn ang="0">
                <a:pos x="339" y="311"/>
              </a:cxn>
            </a:cxnLst>
            <a:rect l="0" t="0" r="r" b="b"/>
            <a:pathLst>
              <a:path w="380" h="311">
                <a:moveTo>
                  <a:pt x="40" y="10"/>
                </a:moveTo>
                <a:cubicBezTo>
                  <a:pt x="36" y="20"/>
                  <a:pt x="0" y="70"/>
                  <a:pt x="15" y="71"/>
                </a:cubicBezTo>
                <a:cubicBezTo>
                  <a:pt x="29" y="70"/>
                  <a:pt x="116" y="0"/>
                  <a:pt x="125" y="9"/>
                </a:cubicBezTo>
                <a:cubicBezTo>
                  <a:pt x="136" y="19"/>
                  <a:pt x="64" y="116"/>
                  <a:pt x="74" y="126"/>
                </a:cubicBezTo>
                <a:cubicBezTo>
                  <a:pt x="84" y="135"/>
                  <a:pt x="174" y="56"/>
                  <a:pt x="185" y="66"/>
                </a:cubicBezTo>
                <a:cubicBezTo>
                  <a:pt x="194" y="75"/>
                  <a:pt x="124" y="172"/>
                  <a:pt x="134" y="182"/>
                </a:cubicBezTo>
                <a:cubicBezTo>
                  <a:pt x="145" y="191"/>
                  <a:pt x="235" y="111"/>
                  <a:pt x="245" y="121"/>
                </a:cubicBezTo>
                <a:cubicBezTo>
                  <a:pt x="256" y="131"/>
                  <a:pt x="184" y="228"/>
                  <a:pt x="194" y="237"/>
                </a:cubicBezTo>
                <a:cubicBezTo>
                  <a:pt x="205" y="247"/>
                  <a:pt x="294" y="169"/>
                  <a:pt x="305" y="179"/>
                </a:cubicBezTo>
                <a:cubicBezTo>
                  <a:pt x="315" y="189"/>
                  <a:pt x="244" y="284"/>
                  <a:pt x="254" y="293"/>
                </a:cubicBezTo>
                <a:cubicBezTo>
                  <a:pt x="265" y="303"/>
                  <a:pt x="352" y="232"/>
                  <a:pt x="366" y="235"/>
                </a:cubicBezTo>
                <a:cubicBezTo>
                  <a:pt x="380" y="238"/>
                  <a:pt x="345" y="295"/>
                  <a:pt x="339" y="311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/>
            <a:tailEnd/>
          </a:ln>
          <a:effectLst/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540106" y="1573552"/>
            <a:ext cx="477466" cy="54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pPr algn="l"/>
            <a:r>
              <a:rPr lang="en-US" sz="2900" dirty="0" err="1">
                <a:solidFill>
                  <a:schemeClr val="accent2"/>
                </a:solidFill>
                <a:latin typeface="Symbol" charset="2"/>
              </a:rPr>
              <a:t>g</a:t>
            </a:r>
            <a:r>
              <a:rPr lang="en-US" sz="2900" baseline="30000" dirty="0">
                <a:solidFill>
                  <a:schemeClr val="accent2"/>
                </a:solidFill>
              </a:rPr>
              <a:t>*</a:t>
            </a:r>
          </a:p>
        </p:txBody>
      </p:sp>
      <p:grpSp>
        <p:nvGrpSpPr>
          <p:cNvPr id="19" name="Group 26"/>
          <p:cNvGrpSpPr>
            <a:grpSpLocks/>
          </p:cNvGrpSpPr>
          <p:nvPr/>
        </p:nvGrpSpPr>
        <p:grpSpPr bwMode="auto">
          <a:xfrm>
            <a:off x="1181761" y="1224949"/>
            <a:ext cx="1217324" cy="339215"/>
            <a:chOff x="4506" y="3297"/>
            <a:chExt cx="777" cy="265"/>
          </a:xfrm>
        </p:grpSpPr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4506" y="3297"/>
              <a:ext cx="777" cy="133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201" y="21"/>
                </a:cxn>
                <a:cxn ang="0">
                  <a:pos x="777" y="6"/>
                </a:cxn>
              </a:cxnLst>
              <a:rect l="0" t="0" r="r" b="b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auto">
            <a:xfrm flipV="1">
              <a:off x="4506" y="3429"/>
              <a:ext cx="777" cy="133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201" y="21"/>
                </a:cxn>
                <a:cxn ang="0">
                  <a:pos x="777" y="6"/>
                </a:cxn>
              </a:cxnLst>
              <a:rect l="0" t="0" r="r" b="b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30"/>
          <p:cNvGrpSpPr>
            <a:grpSpLocks/>
          </p:cNvGrpSpPr>
          <p:nvPr/>
        </p:nvGrpSpPr>
        <p:grpSpPr bwMode="auto">
          <a:xfrm>
            <a:off x="5805928" y="1018569"/>
            <a:ext cx="3008801" cy="1347815"/>
            <a:chOff x="273" y="2653"/>
            <a:chExt cx="2131" cy="1091"/>
          </a:xfrm>
        </p:grpSpPr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1115" y="3114"/>
              <a:ext cx="313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2100" b="1">
                  <a:solidFill>
                    <a:srgbClr val="FF3300"/>
                  </a:solidFill>
                  <a:latin typeface="Arial" charset="0"/>
                </a:rPr>
                <a:t>x</a:t>
              </a:r>
              <a:r>
                <a:rPr lang="it-IT" sz="2100" b="1" baseline="-25000">
                  <a:solidFill>
                    <a:srgbClr val="FF3300"/>
                  </a:solidFill>
                  <a:latin typeface="Arial" charset="0"/>
                </a:rPr>
                <a:t>1</a:t>
              </a:r>
              <a:endParaRPr lang="it-IT" sz="2500" b="1">
                <a:latin typeface="Arial" charset="0"/>
              </a:endParaRPr>
            </a:p>
          </p:txBody>
        </p:sp>
        <p:sp>
          <p:nvSpPr>
            <p:cNvPr id="24" name="Text Box 32"/>
            <p:cNvSpPr txBox="1">
              <a:spLocks noChangeArrowheads="1"/>
            </p:cNvSpPr>
            <p:nvPr/>
          </p:nvSpPr>
          <p:spPr bwMode="auto">
            <a:xfrm>
              <a:off x="1618" y="3106"/>
              <a:ext cx="31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2100" b="1">
                  <a:solidFill>
                    <a:srgbClr val="FF3300"/>
                  </a:solidFill>
                  <a:latin typeface="Arial" charset="0"/>
                </a:rPr>
                <a:t>x</a:t>
              </a:r>
              <a:r>
                <a:rPr lang="it-IT" sz="2100" b="1" baseline="-25000">
                  <a:solidFill>
                    <a:srgbClr val="FF3300"/>
                  </a:solidFill>
                  <a:latin typeface="Arial" charset="0"/>
                </a:rPr>
                <a:t>2</a:t>
              </a:r>
              <a:endParaRPr lang="it-IT" sz="2500" b="1">
                <a:latin typeface="Arial" charset="0"/>
              </a:endParaRPr>
            </a:p>
          </p:txBody>
        </p:sp>
        <p:grpSp>
          <p:nvGrpSpPr>
            <p:cNvPr id="25" name="Group 33"/>
            <p:cNvGrpSpPr>
              <a:grpSpLocks/>
            </p:cNvGrpSpPr>
            <p:nvPr/>
          </p:nvGrpSpPr>
          <p:grpSpPr bwMode="auto">
            <a:xfrm>
              <a:off x="273" y="2653"/>
              <a:ext cx="2131" cy="1091"/>
              <a:chOff x="273" y="2653"/>
              <a:chExt cx="2131" cy="1091"/>
            </a:xfrm>
          </p:grpSpPr>
          <p:graphicFrame>
            <p:nvGraphicFramePr>
              <p:cNvPr id="26" name="Object 34"/>
              <p:cNvGraphicFramePr>
                <a:graphicFrameLocks noChangeAspect="1"/>
              </p:cNvGraphicFramePr>
              <p:nvPr/>
            </p:nvGraphicFramePr>
            <p:xfrm>
              <a:off x="2335" y="3610"/>
              <a:ext cx="69" cy="13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686" name="Equazione" r:id="rId11" imgW="114120" imgH="215640" progId="Equation.3">
                      <p:embed/>
                    </p:oleObj>
                  </mc:Choice>
                  <mc:Fallback>
                    <p:oleObj name="Equazione" r:id="rId11" imgW="114120" imgH="215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35" y="3610"/>
                            <a:ext cx="69" cy="13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7" name="Freeform 35"/>
              <p:cNvSpPr>
                <a:spLocks/>
              </p:cNvSpPr>
              <p:nvPr/>
            </p:nvSpPr>
            <p:spPr bwMode="auto">
              <a:xfrm flipV="1">
                <a:off x="1001" y="2956"/>
                <a:ext cx="967" cy="68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201" y="21"/>
                  </a:cxn>
                  <a:cxn ang="0">
                    <a:pos x="777" y="6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36"/>
              <p:cNvSpPr>
                <a:spLocks/>
              </p:cNvSpPr>
              <p:nvPr/>
            </p:nvSpPr>
            <p:spPr bwMode="auto">
              <a:xfrm rot="-16214000">
                <a:off x="1126" y="3302"/>
                <a:ext cx="641" cy="109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53" y="143"/>
                  </a:cxn>
                  <a:cxn ang="0">
                    <a:pos x="59" y="144"/>
                  </a:cxn>
                  <a:cxn ang="0">
                    <a:pos x="102" y="239"/>
                  </a:cxn>
                  <a:cxn ang="0">
                    <a:pos x="179" y="288"/>
                  </a:cxn>
                  <a:cxn ang="0">
                    <a:pos x="258" y="239"/>
                  </a:cxn>
                  <a:cxn ang="0">
                    <a:pos x="318" y="102"/>
                  </a:cxn>
                  <a:cxn ang="0">
                    <a:pos x="285" y="2"/>
                  </a:cxn>
                  <a:cxn ang="0">
                    <a:pos x="255" y="101"/>
                  </a:cxn>
                  <a:cxn ang="0">
                    <a:pos x="314" y="240"/>
                  </a:cxn>
                  <a:cxn ang="0">
                    <a:pos x="395" y="290"/>
                  </a:cxn>
                  <a:cxn ang="0">
                    <a:pos x="476" y="237"/>
                  </a:cxn>
                  <a:cxn ang="0">
                    <a:pos x="531" y="98"/>
                  </a:cxn>
                  <a:cxn ang="0">
                    <a:pos x="498" y="2"/>
                  </a:cxn>
                  <a:cxn ang="0">
                    <a:pos x="468" y="98"/>
                  </a:cxn>
                  <a:cxn ang="0">
                    <a:pos x="524" y="236"/>
                  </a:cxn>
                  <a:cxn ang="0">
                    <a:pos x="605" y="290"/>
                  </a:cxn>
                  <a:cxn ang="0">
                    <a:pos x="689" y="236"/>
                  </a:cxn>
                  <a:cxn ang="0">
                    <a:pos x="747" y="95"/>
                  </a:cxn>
                  <a:cxn ang="0">
                    <a:pos x="714" y="0"/>
                  </a:cxn>
                  <a:cxn ang="0">
                    <a:pos x="681" y="98"/>
                  </a:cxn>
                  <a:cxn ang="0">
                    <a:pos x="738" y="234"/>
                  </a:cxn>
                  <a:cxn ang="0">
                    <a:pos x="822" y="290"/>
                  </a:cxn>
                  <a:cxn ang="0">
                    <a:pos x="905" y="237"/>
                  </a:cxn>
                  <a:cxn ang="0">
                    <a:pos x="962" y="99"/>
                  </a:cxn>
                  <a:cxn ang="0">
                    <a:pos x="927" y="2"/>
                  </a:cxn>
                  <a:cxn ang="0">
                    <a:pos x="896" y="99"/>
                  </a:cxn>
                  <a:cxn ang="0">
                    <a:pos x="956" y="239"/>
                  </a:cxn>
                  <a:cxn ang="0">
                    <a:pos x="1035" y="288"/>
                  </a:cxn>
                  <a:cxn ang="0">
                    <a:pos x="1118" y="237"/>
                  </a:cxn>
                  <a:cxn ang="0">
                    <a:pos x="1175" y="101"/>
                  </a:cxn>
                  <a:cxn ang="0">
                    <a:pos x="1142" y="2"/>
                  </a:cxn>
                  <a:cxn ang="0">
                    <a:pos x="1109" y="99"/>
                  </a:cxn>
                  <a:cxn ang="0">
                    <a:pos x="1169" y="240"/>
                  </a:cxn>
                  <a:cxn ang="0">
                    <a:pos x="1250" y="288"/>
                  </a:cxn>
                  <a:cxn ang="0">
                    <a:pos x="1331" y="239"/>
                  </a:cxn>
                  <a:cxn ang="0">
                    <a:pos x="1394" y="102"/>
                  </a:cxn>
                  <a:cxn ang="0">
                    <a:pos x="1359" y="3"/>
                  </a:cxn>
                  <a:cxn ang="0">
                    <a:pos x="1326" y="101"/>
                  </a:cxn>
                  <a:cxn ang="0">
                    <a:pos x="1385" y="239"/>
                  </a:cxn>
                  <a:cxn ang="0">
                    <a:pos x="1464" y="290"/>
                  </a:cxn>
                  <a:cxn ang="0">
                    <a:pos x="1547" y="240"/>
                  </a:cxn>
                  <a:cxn ang="0">
                    <a:pos x="1602" y="101"/>
                  </a:cxn>
                  <a:cxn ang="0">
                    <a:pos x="1574" y="3"/>
                  </a:cxn>
                  <a:cxn ang="0">
                    <a:pos x="1538" y="99"/>
                  </a:cxn>
                  <a:cxn ang="0">
                    <a:pos x="1598" y="240"/>
                  </a:cxn>
                  <a:cxn ang="0">
                    <a:pos x="1680" y="290"/>
                  </a:cxn>
                  <a:cxn ang="0">
                    <a:pos x="1757" y="240"/>
                  </a:cxn>
                  <a:cxn ang="0">
                    <a:pos x="1796" y="146"/>
                  </a:cxn>
                  <a:cxn ang="0">
                    <a:pos x="1806" y="146"/>
                  </a:cxn>
                  <a:cxn ang="0">
                    <a:pos x="1875" y="144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37"/>
              <p:cNvSpPr>
                <a:spLocks/>
              </p:cNvSpPr>
              <p:nvPr/>
            </p:nvSpPr>
            <p:spPr bwMode="auto">
              <a:xfrm rot="-16214000">
                <a:off x="1270" y="3110"/>
                <a:ext cx="641" cy="110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53" y="143"/>
                  </a:cxn>
                  <a:cxn ang="0">
                    <a:pos x="59" y="144"/>
                  </a:cxn>
                  <a:cxn ang="0">
                    <a:pos x="102" y="239"/>
                  </a:cxn>
                  <a:cxn ang="0">
                    <a:pos x="179" y="288"/>
                  </a:cxn>
                  <a:cxn ang="0">
                    <a:pos x="258" y="239"/>
                  </a:cxn>
                  <a:cxn ang="0">
                    <a:pos x="318" y="102"/>
                  </a:cxn>
                  <a:cxn ang="0">
                    <a:pos x="285" y="2"/>
                  </a:cxn>
                  <a:cxn ang="0">
                    <a:pos x="255" y="101"/>
                  </a:cxn>
                  <a:cxn ang="0">
                    <a:pos x="314" y="240"/>
                  </a:cxn>
                  <a:cxn ang="0">
                    <a:pos x="395" y="290"/>
                  </a:cxn>
                  <a:cxn ang="0">
                    <a:pos x="476" y="237"/>
                  </a:cxn>
                  <a:cxn ang="0">
                    <a:pos x="531" y="98"/>
                  </a:cxn>
                  <a:cxn ang="0">
                    <a:pos x="498" y="2"/>
                  </a:cxn>
                  <a:cxn ang="0">
                    <a:pos x="468" y="98"/>
                  </a:cxn>
                  <a:cxn ang="0">
                    <a:pos x="524" y="236"/>
                  </a:cxn>
                  <a:cxn ang="0">
                    <a:pos x="605" y="290"/>
                  </a:cxn>
                  <a:cxn ang="0">
                    <a:pos x="689" y="236"/>
                  </a:cxn>
                  <a:cxn ang="0">
                    <a:pos x="747" y="95"/>
                  </a:cxn>
                  <a:cxn ang="0">
                    <a:pos x="714" y="0"/>
                  </a:cxn>
                  <a:cxn ang="0">
                    <a:pos x="681" y="98"/>
                  </a:cxn>
                  <a:cxn ang="0">
                    <a:pos x="738" y="234"/>
                  </a:cxn>
                  <a:cxn ang="0">
                    <a:pos x="822" y="290"/>
                  </a:cxn>
                  <a:cxn ang="0">
                    <a:pos x="905" y="237"/>
                  </a:cxn>
                  <a:cxn ang="0">
                    <a:pos x="962" y="99"/>
                  </a:cxn>
                  <a:cxn ang="0">
                    <a:pos x="927" y="2"/>
                  </a:cxn>
                  <a:cxn ang="0">
                    <a:pos x="896" y="99"/>
                  </a:cxn>
                  <a:cxn ang="0">
                    <a:pos x="956" y="239"/>
                  </a:cxn>
                  <a:cxn ang="0">
                    <a:pos x="1035" y="288"/>
                  </a:cxn>
                  <a:cxn ang="0">
                    <a:pos x="1118" y="237"/>
                  </a:cxn>
                  <a:cxn ang="0">
                    <a:pos x="1175" y="101"/>
                  </a:cxn>
                  <a:cxn ang="0">
                    <a:pos x="1142" y="2"/>
                  </a:cxn>
                  <a:cxn ang="0">
                    <a:pos x="1109" y="99"/>
                  </a:cxn>
                  <a:cxn ang="0">
                    <a:pos x="1169" y="240"/>
                  </a:cxn>
                  <a:cxn ang="0">
                    <a:pos x="1250" y="288"/>
                  </a:cxn>
                  <a:cxn ang="0">
                    <a:pos x="1331" y="239"/>
                  </a:cxn>
                  <a:cxn ang="0">
                    <a:pos x="1394" y="102"/>
                  </a:cxn>
                  <a:cxn ang="0">
                    <a:pos x="1359" y="3"/>
                  </a:cxn>
                  <a:cxn ang="0">
                    <a:pos x="1326" y="101"/>
                  </a:cxn>
                  <a:cxn ang="0">
                    <a:pos x="1385" y="239"/>
                  </a:cxn>
                  <a:cxn ang="0">
                    <a:pos x="1464" y="290"/>
                  </a:cxn>
                  <a:cxn ang="0">
                    <a:pos x="1547" y="240"/>
                  </a:cxn>
                  <a:cxn ang="0">
                    <a:pos x="1602" y="101"/>
                  </a:cxn>
                  <a:cxn ang="0">
                    <a:pos x="1574" y="3"/>
                  </a:cxn>
                  <a:cxn ang="0">
                    <a:pos x="1538" y="99"/>
                  </a:cxn>
                  <a:cxn ang="0">
                    <a:pos x="1598" y="240"/>
                  </a:cxn>
                  <a:cxn ang="0">
                    <a:pos x="1680" y="290"/>
                  </a:cxn>
                  <a:cxn ang="0">
                    <a:pos x="1757" y="240"/>
                  </a:cxn>
                  <a:cxn ang="0">
                    <a:pos x="1796" y="146"/>
                  </a:cxn>
                  <a:cxn ang="0">
                    <a:pos x="1806" y="146"/>
                  </a:cxn>
                  <a:cxn ang="0">
                    <a:pos x="1875" y="144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585" y="3550"/>
                <a:ext cx="734" cy="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>
                <a:off x="1680" y="3546"/>
                <a:ext cx="659" cy="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40"/>
              <p:cNvSpPr>
                <a:spLocks noChangeArrowheads="1"/>
              </p:cNvSpPr>
              <p:nvPr/>
            </p:nvSpPr>
            <p:spPr bwMode="auto">
              <a:xfrm>
                <a:off x="1313" y="3407"/>
                <a:ext cx="367" cy="333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Text Box 41"/>
              <p:cNvSpPr txBox="1">
                <a:spLocks noChangeArrowheads="1"/>
              </p:cNvSpPr>
              <p:nvPr/>
            </p:nvSpPr>
            <p:spPr bwMode="auto">
              <a:xfrm>
                <a:off x="460" y="3360"/>
                <a:ext cx="254" cy="3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100" b="1">
                    <a:latin typeface="Arial" charset="0"/>
                  </a:rPr>
                  <a:t>p</a:t>
                </a:r>
              </a:p>
            </p:txBody>
          </p:sp>
          <p:sp>
            <p:nvSpPr>
              <p:cNvPr id="34" name="Freeform 42"/>
              <p:cNvSpPr>
                <a:spLocks/>
              </p:cNvSpPr>
              <p:nvPr/>
            </p:nvSpPr>
            <p:spPr bwMode="auto">
              <a:xfrm>
                <a:off x="1008" y="2832"/>
                <a:ext cx="960" cy="101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201" y="21"/>
                  </a:cxn>
                  <a:cxn ang="0">
                    <a:pos x="777" y="6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43"/>
              <p:cNvSpPr>
                <a:spLocks/>
              </p:cNvSpPr>
              <p:nvPr/>
            </p:nvSpPr>
            <p:spPr bwMode="auto">
              <a:xfrm rot="19611570">
                <a:off x="576" y="2740"/>
                <a:ext cx="406" cy="333"/>
              </a:xfrm>
              <a:custGeom>
                <a:avLst/>
                <a:gdLst/>
                <a:ahLst/>
                <a:cxnLst>
                  <a:cxn ang="0">
                    <a:pos x="40" y="10"/>
                  </a:cxn>
                  <a:cxn ang="0">
                    <a:pos x="15" y="71"/>
                  </a:cxn>
                  <a:cxn ang="0">
                    <a:pos x="125" y="9"/>
                  </a:cxn>
                  <a:cxn ang="0">
                    <a:pos x="74" y="126"/>
                  </a:cxn>
                  <a:cxn ang="0">
                    <a:pos x="185" y="66"/>
                  </a:cxn>
                  <a:cxn ang="0">
                    <a:pos x="134" y="182"/>
                  </a:cxn>
                  <a:cxn ang="0">
                    <a:pos x="245" y="121"/>
                  </a:cxn>
                  <a:cxn ang="0">
                    <a:pos x="194" y="237"/>
                  </a:cxn>
                  <a:cxn ang="0">
                    <a:pos x="305" y="179"/>
                  </a:cxn>
                  <a:cxn ang="0">
                    <a:pos x="254" y="293"/>
                  </a:cxn>
                  <a:cxn ang="0">
                    <a:pos x="366" y="235"/>
                  </a:cxn>
                  <a:cxn ang="0">
                    <a:pos x="339" y="311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Text Box 44"/>
              <p:cNvSpPr txBox="1">
                <a:spLocks noChangeArrowheads="1"/>
              </p:cNvSpPr>
              <p:nvPr/>
            </p:nvSpPr>
            <p:spPr bwMode="auto">
              <a:xfrm>
                <a:off x="2129" y="3311"/>
                <a:ext cx="255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100" b="1">
                    <a:latin typeface="Arial" charset="0"/>
                  </a:rPr>
                  <a:t>p</a:t>
                </a:r>
                <a:endParaRPr lang="it-IT" sz="2500" b="1">
                  <a:latin typeface="Arial" charset="0"/>
                </a:endParaRPr>
              </a:p>
            </p:txBody>
          </p:sp>
          <p:sp>
            <p:nvSpPr>
              <p:cNvPr id="37" name="Text Box 45"/>
              <p:cNvSpPr txBox="1">
                <a:spLocks noChangeArrowheads="1"/>
              </p:cNvSpPr>
              <p:nvPr/>
            </p:nvSpPr>
            <p:spPr bwMode="auto">
              <a:xfrm>
                <a:off x="273" y="2653"/>
                <a:ext cx="338" cy="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900" b="1">
                    <a:latin typeface="Symbol" charset="2"/>
                  </a:rPr>
                  <a:t>g</a:t>
                </a:r>
                <a:r>
                  <a:rPr lang="it-IT" sz="2900" b="1" baseline="30000">
                    <a:latin typeface="Symbol" charset="2"/>
                  </a:rPr>
                  <a:t>*</a:t>
                </a:r>
                <a:endParaRPr lang="it-IT" sz="2500" b="1">
                  <a:latin typeface="Arial" charset="0"/>
                </a:endParaRPr>
              </a:p>
            </p:txBody>
          </p:sp>
        </p:grpSp>
      </p:grpSp>
      <p:sp>
        <p:nvSpPr>
          <p:cNvPr id="82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Diffraction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Date Placeholder 9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46</a:t>
            </a:fld>
            <a:endParaRPr lang="en-GB"/>
          </a:p>
        </p:txBody>
      </p:sp>
      <p:sp>
        <p:nvSpPr>
          <p:cNvPr id="96" name="Footer Placeholder 9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grpSp>
        <p:nvGrpSpPr>
          <p:cNvPr id="105" name="Group 104"/>
          <p:cNvGrpSpPr/>
          <p:nvPr/>
        </p:nvGrpSpPr>
        <p:grpSpPr>
          <a:xfrm>
            <a:off x="701382" y="3032584"/>
            <a:ext cx="1898350" cy="1771720"/>
            <a:chOff x="724693" y="3600450"/>
            <a:chExt cx="1793875" cy="1702820"/>
          </a:xfrm>
        </p:grpSpPr>
        <p:grpSp>
          <p:nvGrpSpPr>
            <p:cNvPr id="87" name="Group 1"/>
            <p:cNvGrpSpPr>
              <a:grpSpLocks/>
            </p:cNvGrpSpPr>
            <p:nvPr/>
          </p:nvGrpSpPr>
          <p:grpSpPr bwMode="auto">
            <a:xfrm>
              <a:off x="724693" y="3600450"/>
              <a:ext cx="1793875" cy="1339850"/>
              <a:chOff x="272" y="656"/>
              <a:chExt cx="1130" cy="844"/>
            </a:xfrm>
          </p:grpSpPr>
          <p:pic>
            <p:nvPicPr>
              <p:cNvPr id="92" name="Picture 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272" y="656"/>
                <a:ext cx="1131" cy="84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93" name="Text Box 3"/>
              <p:cNvSpPr txBox="1">
                <a:spLocks noChangeArrowheads="1"/>
              </p:cNvSpPr>
              <p:nvPr/>
            </p:nvSpPr>
            <p:spPr bwMode="auto">
              <a:xfrm>
                <a:off x="817" y="1025"/>
                <a:ext cx="318" cy="32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89280" tIns="44640" rIns="89280" bIns="4464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16000"/>
                  </a:lnSpc>
                  <a:spcBef>
                    <a:spcPts val="1182"/>
                  </a:spcBef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>
                    <a:solidFill>
                      <a:srgbClr val="000000"/>
                    </a:solidFill>
                    <a:latin typeface="Comic Sans MS" charset="0"/>
                    <a:ea typeface="Arial" charset="0"/>
                    <a:cs typeface="Arial" charset="0"/>
                  </a:rPr>
                  <a:t>IP</a:t>
                </a:r>
              </a:p>
            </p:txBody>
          </p:sp>
        </p:grpSp>
        <p:sp>
          <p:nvSpPr>
            <p:cNvPr id="97" name="Text Box 4"/>
            <p:cNvSpPr txBox="1">
              <a:spLocks noChangeArrowheads="1"/>
            </p:cNvSpPr>
            <p:nvPr/>
          </p:nvSpPr>
          <p:spPr bwMode="auto">
            <a:xfrm>
              <a:off x="1013618" y="4914900"/>
              <a:ext cx="1081088" cy="388370"/>
            </a:xfrm>
            <a:prstGeom prst="rect">
              <a:avLst/>
            </a:pr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‘soft’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834926" y="3027629"/>
            <a:ext cx="5622813" cy="1776675"/>
            <a:chOff x="2740818" y="3595688"/>
            <a:chExt cx="5313363" cy="1707582"/>
          </a:xfrm>
        </p:grpSpPr>
        <p:pic>
          <p:nvPicPr>
            <p:cNvPr id="98" name="Picture 6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477668" y="3595688"/>
              <a:ext cx="2576513" cy="13160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9" name="Text Box 7"/>
            <p:cNvSpPr txBox="1">
              <a:spLocks noChangeArrowheads="1"/>
            </p:cNvSpPr>
            <p:nvPr/>
          </p:nvSpPr>
          <p:spPr bwMode="auto">
            <a:xfrm>
              <a:off x="6377781" y="4914900"/>
              <a:ext cx="1008062" cy="388370"/>
            </a:xfrm>
            <a:prstGeom prst="rect">
              <a:avLst/>
            </a:pr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‘hard’</a:t>
              </a:r>
            </a:p>
          </p:txBody>
        </p:sp>
        <p:sp>
          <p:nvSpPr>
            <p:cNvPr id="100" name="Text Box 8"/>
            <p:cNvSpPr txBox="1">
              <a:spLocks noChangeArrowheads="1"/>
            </p:cNvSpPr>
            <p:nvPr/>
          </p:nvSpPr>
          <p:spPr bwMode="auto">
            <a:xfrm>
              <a:off x="6917531" y="4035425"/>
              <a:ext cx="360362" cy="4554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6588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Arial" charset="0"/>
                  <a:cs typeface="Arial" charset="0"/>
                </a:rPr>
                <a:t>g</a:t>
              </a:r>
            </a:p>
          </p:txBody>
        </p:sp>
        <p:sp>
          <p:nvSpPr>
            <p:cNvPr id="101" name="Rectangle 9"/>
            <p:cNvSpPr>
              <a:spLocks noChangeArrowheads="1"/>
            </p:cNvSpPr>
            <p:nvPr/>
          </p:nvSpPr>
          <p:spPr bwMode="auto">
            <a:xfrm>
              <a:off x="6412706" y="4035425"/>
              <a:ext cx="307975" cy="4554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6588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Arial" charset="0"/>
                  <a:cs typeface="Arial" charset="0"/>
                </a:rPr>
                <a:t>g</a:t>
              </a:r>
            </a:p>
          </p:txBody>
        </p:sp>
        <p:sp>
          <p:nvSpPr>
            <p:cNvPr id="102" name="AutoShape 14"/>
            <p:cNvSpPr>
              <a:spLocks noChangeArrowheads="1"/>
            </p:cNvSpPr>
            <p:nvPr/>
          </p:nvSpPr>
          <p:spPr bwMode="auto">
            <a:xfrm>
              <a:off x="2740818" y="4125913"/>
              <a:ext cx="2736850" cy="287337"/>
            </a:xfrm>
            <a:prstGeom prst="rightArrow">
              <a:avLst>
                <a:gd name="adj1" fmla="val 50000"/>
                <a:gd name="adj2" fmla="val 238122"/>
              </a:avLst>
            </a:prstGeom>
            <a:gradFill rotWithShape="0">
              <a:gsLst>
                <a:gs pos="0">
                  <a:srgbClr val="00FFCC">
                    <a:alpha val="70998"/>
                  </a:srgbClr>
                </a:gs>
                <a:gs pos="100000">
                  <a:srgbClr val="00009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Text Box 15"/>
            <p:cNvSpPr txBox="1">
              <a:spLocks noChangeArrowheads="1"/>
            </p:cNvSpPr>
            <p:nvPr/>
          </p:nvSpPr>
          <p:spPr bwMode="auto">
            <a:xfrm>
              <a:off x="3593306" y="4627563"/>
              <a:ext cx="2244725" cy="5708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586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gluon </a:t>
              </a: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exchange</a:t>
              </a:r>
            </a:p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(</a:t>
              </a:r>
              <a:r>
                <a:rPr lang="en-GB" sz="1700" b="1" dirty="0" err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pQCD</a:t>
              </a: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dirty="0">
                <a:solidFill>
                  <a:srgbClr val="FF33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04" name="Line 16"/>
            <p:cNvSpPr>
              <a:spLocks noChangeShapeType="1"/>
            </p:cNvSpPr>
            <p:nvPr/>
          </p:nvSpPr>
          <p:spPr bwMode="auto">
            <a:xfrm flipV="1">
              <a:off x="5525293" y="4375150"/>
              <a:ext cx="1104900" cy="52070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981934" y="2391161"/>
            <a:ext cx="4857354" cy="3742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65425" rIns="93789" bIns="46894">
            <a:prstTxWarp prst="textNoShape">
              <a:avLst/>
            </a:prstTxWarp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Exclusive diffractive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production:</a:t>
            </a: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b="1" dirty="0" err="1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, J/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ψ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, Y,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</a:t>
            </a:r>
            <a:endParaRPr lang="en-GB" b="1" dirty="0">
              <a:solidFill>
                <a:srgbClr val="0000FF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486347" y="4781481"/>
            <a:ext cx="8657653" cy="1448626"/>
            <a:chOff x="459581" y="4595533"/>
            <a:chExt cx="8181182" cy="1392290"/>
          </a:xfrm>
        </p:grpSpPr>
        <p:graphicFrame>
          <p:nvGraphicFramePr>
            <p:cNvPr id="50" name="Object 2"/>
            <p:cNvGraphicFramePr>
              <a:graphicFrameLocks noChangeAspect="1"/>
            </p:cNvGraphicFramePr>
            <p:nvPr/>
          </p:nvGraphicFramePr>
          <p:xfrm>
            <a:off x="459581" y="4737100"/>
            <a:ext cx="1270000" cy="387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687" name="Equation" r:id="rId15" imgW="736600" imgH="190500" progId="Equation.3">
                    <p:embed/>
                  </p:oleObj>
                </mc:Choice>
                <mc:Fallback>
                  <p:oleObj name="Equation" r:id="rId15" imgW="736600" imgH="1905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581" y="4737100"/>
                          <a:ext cx="1270000" cy="387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3"/>
            <p:cNvGraphicFramePr>
              <a:graphicFrameLocks noChangeAspect="1"/>
            </p:cNvGraphicFramePr>
            <p:nvPr/>
          </p:nvGraphicFramePr>
          <p:xfrm>
            <a:off x="519906" y="5211762"/>
            <a:ext cx="1133475" cy="674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688" name="Equation" r:id="rId17" imgW="698500" imgH="355600" progId="Equation.3">
                    <p:embed/>
                  </p:oleObj>
                </mc:Choice>
                <mc:Fallback>
                  <p:oleObj name="Equation" r:id="rId17" imgW="698500" imgH="355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9906" y="5211762"/>
                          <a:ext cx="1133475" cy="6746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" name="Text Box 11"/>
            <p:cNvSpPr txBox="1">
              <a:spLocks noChangeArrowheads="1"/>
            </p:cNvSpPr>
            <p:nvPr/>
          </p:nvSpPr>
          <p:spPr bwMode="auto">
            <a:xfrm>
              <a:off x="2401888" y="4595533"/>
              <a:ext cx="6238875" cy="139229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Comic Sans MS" charset="0"/>
                  <a:cs typeface="Comic Sans MS" charset="0"/>
                </a:rPr>
                <a:t>δ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Comic Sans MS" charset="0"/>
                  <a:cs typeface="Comic Sans MS" charset="0"/>
                </a:rPr>
                <a:t> 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Expected to increase from soft (~0.2, “soft </a:t>
              </a: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Pomeron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”) to hard (~0.8, “hard </a:t>
              </a: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Pomeron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”) </a:t>
              </a:r>
            </a:p>
            <a:p>
              <a:pPr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 err="1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b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 expected to decrease from soft (~10 GeV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-2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)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  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to hard (~4-5 GeV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-2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)</a:t>
              </a:r>
              <a:endParaRPr lang="en-GB" sz="1700" b="1" dirty="0">
                <a:solidFill>
                  <a:srgbClr val="CC0000"/>
                </a:solidFill>
                <a:latin typeface="Comic Sans MS" charset="0"/>
                <a:ea typeface="Arial" charset="0"/>
                <a:cs typeface="Arial" charset="0"/>
              </a:endParaRPr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>
              <a:off x="1936750" y="4846637"/>
              <a:ext cx="411163" cy="277813"/>
            </a:xfrm>
            <a:prstGeom prst="notchedRightArrow">
              <a:avLst>
                <a:gd name="adj1" fmla="val 50000"/>
                <a:gd name="adj2" fmla="val 37000"/>
              </a:avLst>
            </a:pr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AutoShape 18"/>
            <p:cNvSpPr>
              <a:spLocks noChangeArrowheads="1"/>
            </p:cNvSpPr>
            <p:nvPr/>
          </p:nvSpPr>
          <p:spPr bwMode="auto">
            <a:xfrm>
              <a:off x="1936750" y="5456238"/>
              <a:ext cx="411163" cy="277812"/>
            </a:xfrm>
            <a:prstGeom prst="notchedRightArrow">
              <a:avLst>
                <a:gd name="adj1" fmla="val 50000"/>
                <a:gd name="adj2" fmla="val 37000"/>
              </a:avLst>
            </a:pr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70601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Screen Shot 2015-05-22 at 4.23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770" y="652325"/>
            <a:ext cx="3874066" cy="2537157"/>
          </a:xfrm>
          <a:prstGeom prst="rect">
            <a:avLst/>
          </a:prstGeom>
        </p:spPr>
      </p:pic>
      <p:pic>
        <p:nvPicPr>
          <p:cNvPr id="26" name="Picture 25" descr="JLab site plan with MEIC  Jan-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3770" y="3112860"/>
            <a:ext cx="3874066" cy="32893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7573" y="731278"/>
            <a:ext cx="1088934" cy="36899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651620" y="5639613"/>
            <a:ext cx="1125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Arial Rounded MT Bold" pitchFamily="34" charset="0"/>
              </a:rPr>
              <a:t>CEBAF</a:t>
            </a:r>
            <a:endParaRPr lang="en-US" b="1" dirty="0">
              <a:solidFill>
                <a:srgbClr val="0000FF"/>
              </a:solidFill>
              <a:latin typeface="Arial Rounded MT Bold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Medium Energy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EIC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JLab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630736" y="5461813"/>
            <a:ext cx="3035300" cy="763032"/>
          </a:xfrm>
          <a:prstGeom prst="roundRect">
            <a:avLst/>
          </a:prstGeom>
          <a:noFill/>
          <a:ln w="2540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567783">
            <a:off x="7345717" y="3996152"/>
            <a:ext cx="862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Arial Rounded MT Bold" pitchFamily="34" charset="0"/>
              </a:rPr>
              <a:t>MEIC</a:t>
            </a:r>
            <a:endParaRPr lang="en-US" sz="20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5400" y="731278"/>
            <a:ext cx="5172970" cy="609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33363" indent="-233363"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FF0000"/>
                </a:solidFill>
              </a:rPr>
              <a:t>General </a:t>
            </a:r>
            <a:r>
              <a:rPr lang="en-US" sz="1600" b="1" dirty="0" smtClean="0">
                <a:solidFill>
                  <a:srgbClr val="FF0000"/>
                </a:solidFill>
              </a:rPr>
              <a:t>features</a:t>
            </a:r>
            <a:endParaRPr lang="en-US" sz="1600" dirty="0" smtClean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Energy</a:t>
            </a: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Full coverage of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√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s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from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15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to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65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Electrons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3-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GeV,  protons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20-100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GeV,  ions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12-40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GeV/</a:t>
            </a:r>
            <a:r>
              <a:rPr lang="en-US" sz="1600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</a:t>
            </a:r>
            <a:endParaRPr lang="en-US" sz="1600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Ion species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Polarized light ions: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d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He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and possibly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Li</a:t>
            </a:r>
            <a:endParaRPr lang="en-US" sz="1600" u="sng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Un-polarized light to heavy ions up to A above 200 (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Au,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Pb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)</a:t>
            </a:r>
            <a:endParaRPr lang="en-US" sz="1600" dirty="0" smtClean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Luminosity</a:t>
            </a:r>
          </a:p>
          <a:p>
            <a:pPr marL="548640" lvl="1" indent="-2286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</a:t>
            </a:r>
            <a:r>
              <a:rPr lang="en-US" sz="1600" b="1" baseline="300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33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to 10</a:t>
            </a:r>
            <a:r>
              <a:rPr lang="en-US" sz="1600" b="1" baseline="300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34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cm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-2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s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-1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per IP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in a broad CM energy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range</a:t>
            </a:r>
            <a:endParaRPr lang="en-US" sz="1600" b="1" dirty="0" smtClean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Polarization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At IP: longitudinal for both beams, transverse for ions only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All polarizations &gt;70% </a:t>
            </a:r>
          </a:p>
          <a:p>
            <a:pPr marL="233363" indent="-233363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Upgrade to higher energies and luminosity possible</a:t>
            </a: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electrons,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250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protons,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/u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ions</a:t>
            </a:r>
            <a:endParaRPr lang="en-US" sz="1600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319088" lvl="1" indent="-319088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399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38" y="733370"/>
            <a:ext cx="5773085" cy="3889430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018" y="2870200"/>
            <a:ext cx="1008492" cy="952500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363" y="858777"/>
            <a:ext cx="396243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General </a:t>
            </a:r>
            <a:r>
              <a:rPr lang="en-US" b="1" dirty="0" smtClean="0">
                <a:solidFill>
                  <a:srgbClr val="FF0000"/>
                </a:solidFill>
              </a:rPr>
              <a:t>features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solidFill>
                  <a:srgbClr val="0000FF"/>
                </a:solidFill>
              </a:rPr>
              <a:t>Species:</a:t>
            </a:r>
            <a:r>
              <a:rPr lang="en-US" dirty="0"/>
              <a:t> </a:t>
            </a:r>
            <a:endParaRPr lang="en-US" dirty="0" smtClean="0"/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electrons off </a:t>
            </a:r>
            <a:r>
              <a:rPr lang="en-US" dirty="0"/>
              <a:t>protons, </a:t>
            </a:r>
            <a:r>
              <a:rPr lang="en-US" baseline="30000" dirty="0" smtClean="0"/>
              <a:t>3</a:t>
            </a:r>
            <a:r>
              <a:rPr lang="en-US" dirty="0" smtClean="0"/>
              <a:t>He </a:t>
            </a:r>
            <a:r>
              <a:rPr lang="en-US" dirty="0"/>
              <a:t>or heavy ions (up to Au</a:t>
            </a:r>
            <a:r>
              <a:rPr lang="en-US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Polarization and Energy </a:t>
            </a:r>
            <a:r>
              <a:rPr lang="en-US" b="1" dirty="0">
                <a:solidFill>
                  <a:srgbClr val="0000FF"/>
                </a:solidFill>
              </a:rPr>
              <a:t>ranges: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6.6-21.2 </a:t>
            </a:r>
            <a:r>
              <a:rPr lang="en-US" dirty="0" err="1"/>
              <a:t>GeV</a:t>
            </a:r>
            <a:r>
              <a:rPr lang="en-US" dirty="0"/>
              <a:t> </a:t>
            </a:r>
            <a:r>
              <a:rPr lang="en-US" dirty="0" smtClean="0"/>
              <a:t>electrons (80% polarized) 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25-</a:t>
            </a:r>
            <a:r>
              <a:rPr lang="en-US" dirty="0"/>
              <a:t>250 </a:t>
            </a:r>
            <a:r>
              <a:rPr lang="en-US" dirty="0" smtClean="0"/>
              <a:t>(275*) </a:t>
            </a:r>
            <a:r>
              <a:rPr lang="en-US" dirty="0" err="1" smtClean="0"/>
              <a:t>GeV</a:t>
            </a:r>
            <a:r>
              <a:rPr lang="en-US" dirty="0"/>
              <a:t> </a:t>
            </a:r>
            <a:r>
              <a:rPr lang="en-US" dirty="0" smtClean="0"/>
              <a:t>protons (70% polarized)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17 - 167 (184*) </a:t>
            </a:r>
            <a:r>
              <a:rPr lang="en-US" dirty="0" err="1">
                <a:solidFill>
                  <a:srgbClr val="000000"/>
                </a:solidFill>
                <a:latin typeface="Helvetica"/>
                <a:cs typeface="Helvetica"/>
              </a:rPr>
              <a:t>GeV</a:t>
            </a: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/</a:t>
            </a:r>
            <a:r>
              <a:rPr lang="en-US" dirty="0" smtClean="0">
                <a:solidFill>
                  <a:srgbClr val="000000"/>
                </a:solidFill>
                <a:latin typeface="Helvetica"/>
                <a:cs typeface="Helvetica"/>
              </a:rPr>
              <a:t>u Polarized </a:t>
            </a: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light ions (He-3) </a:t>
            </a:r>
            <a:endParaRPr lang="en-US" dirty="0" smtClean="0">
              <a:solidFill>
                <a:srgbClr val="000000"/>
              </a:solidFill>
            </a:endParaRPr>
          </a:p>
          <a:p>
            <a:pPr marL="742950" lvl="1" indent="-285750">
              <a:buFont typeface="Lucida Grande"/>
              <a:buChar char="-"/>
            </a:pPr>
            <a:r>
              <a:rPr lang="en-US" dirty="0">
                <a:latin typeface="Helvetica"/>
                <a:cs typeface="Helvetica"/>
              </a:rPr>
              <a:t>10 - 100 (110*) </a:t>
            </a:r>
            <a:r>
              <a:rPr lang="en-US" dirty="0" err="1">
                <a:latin typeface="Helvetica"/>
                <a:cs typeface="Helvetica"/>
              </a:rPr>
              <a:t>GeV</a:t>
            </a:r>
            <a:r>
              <a:rPr lang="en-US" dirty="0">
                <a:latin typeface="Helvetica"/>
                <a:cs typeface="Helvetica"/>
              </a:rPr>
              <a:t>/</a:t>
            </a:r>
            <a:r>
              <a:rPr lang="en-US" dirty="0" smtClean="0">
                <a:latin typeface="Helvetica"/>
                <a:cs typeface="Helvetica"/>
              </a:rPr>
              <a:t>u light </a:t>
            </a:r>
            <a:r>
              <a:rPr lang="en-US" dirty="0">
                <a:latin typeface="Helvetica"/>
                <a:cs typeface="Helvetica"/>
              </a:rPr>
              <a:t>ions (d, Si, Cu</a:t>
            </a:r>
            <a:r>
              <a:rPr lang="en-US" dirty="0" smtClean="0">
                <a:latin typeface="Helvetica"/>
                <a:cs typeface="Helvetica"/>
              </a:rPr>
              <a:t>) or Heavy </a:t>
            </a:r>
            <a:r>
              <a:rPr lang="en-US" dirty="0">
                <a:latin typeface="Helvetica"/>
                <a:cs typeface="Helvetica"/>
              </a:rPr>
              <a:t>ions (Au, U</a:t>
            </a:r>
            <a:r>
              <a:rPr lang="en-US" dirty="0" smtClean="0">
                <a:latin typeface="Helvetica"/>
                <a:cs typeface="Helvetica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Luminosities</a:t>
            </a:r>
            <a:endParaRPr lang="en-US" b="1" dirty="0">
              <a:solidFill>
                <a:srgbClr val="0000FF"/>
              </a:solidFill>
            </a:endParaRPr>
          </a:p>
          <a:p>
            <a:pPr lvl="1"/>
            <a:r>
              <a:rPr lang="en-US" dirty="0"/>
              <a:t> exceeding </a:t>
            </a:r>
            <a:r>
              <a:rPr lang="en-US" dirty="0" smtClean="0"/>
              <a:t>10</a:t>
            </a:r>
            <a:r>
              <a:rPr lang="en-US" baseline="30000" dirty="0" smtClean="0"/>
              <a:t>33</a:t>
            </a:r>
            <a:r>
              <a:rPr lang="en-US" dirty="0" smtClean="0"/>
              <a:t> – 10</a:t>
            </a:r>
            <a:r>
              <a:rPr lang="en-US" baseline="30000" dirty="0" smtClean="0"/>
              <a:t>34</a:t>
            </a:r>
            <a:r>
              <a:rPr lang="en-US" dirty="0" smtClean="0"/>
              <a:t> cm</a:t>
            </a:r>
            <a:r>
              <a:rPr lang="en-US" baseline="30000" dirty="0"/>
              <a:t>-2</a:t>
            </a:r>
            <a:r>
              <a:rPr lang="en-US" dirty="0"/>
              <a:t>s</a:t>
            </a:r>
            <a:r>
              <a:rPr lang="en-US" baseline="30000" dirty="0"/>
              <a:t>-1</a:t>
            </a:r>
            <a:r>
              <a:rPr lang="en-US" dirty="0"/>
              <a:t>  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91208" y="4546600"/>
            <a:ext cx="3164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err="1">
                <a:hlinkClick r:id="rId6"/>
              </a:rPr>
              <a:t>www.bnl.gov</a:t>
            </a:r>
            <a:r>
              <a:rPr lang="en-US" dirty="0">
                <a:hlinkClick r:id="rId6"/>
              </a:rPr>
              <a:t>/cad/</a:t>
            </a:r>
            <a:r>
              <a:rPr lang="en-US" dirty="0" err="1">
                <a:hlinkClick r:id="rId6"/>
              </a:rPr>
              <a:t>eRhic</a:t>
            </a:r>
            <a:r>
              <a:rPr lang="en-US" dirty="0">
                <a:hlinkClick r:id="rId6"/>
              </a:rPr>
              <a:t>/</a:t>
            </a:r>
            <a:endParaRPr lang="en-US" dirty="0"/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685800" y="5749925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987800" y="5237163"/>
            <a:ext cx="430593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dirty="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 dirty="0">
              <a:latin typeface="Helvetica" charset="0"/>
              <a:cs typeface="Helvetic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67647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643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644" name="Equation" r:id="rId6" imgW="723900" imgH="177800" progId="Equation.3">
                    <p:embed/>
                  </p:oleObj>
                </mc:Choice>
                <mc:Fallback>
                  <p:oleObj name="Equation" r:id="rId6" imgW="7239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836" y="2082800"/>
                          <a:ext cx="1508125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645" name="Equation" r:id="rId8" imgW="825500" imgH="177800" progId="Equation.3">
                    <p:embed/>
                  </p:oleObj>
                </mc:Choice>
                <mc:Fallback>
                  <p:oleObj name="Equation" r:id="rId8" imgW="8255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7009" y="2606675"/>
                          <a:ext cx="1736725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646" name="Equation" r:id="rId10" imgW="1574800" imgH="381000" progId="Equation.3">
                    <p:embed/>
                  </p:oleObj>
                </mc:Choice>
                <mc:Fallback>
                  <p:oleObj name="Equation" r:id="rId10" imgW="15748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3411538"/>
                          <a:ext cx="2535238" cy="5794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647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648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2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4696619" y="1488281"/>
            <a:ext cx="881062" cy="12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744" y="1131947"/>
            <a:ext cx="984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Main </a:t>
            </a:r>
          </a:p>
          <a:p>
            <a:pPr algn="ctr"/>
            <a:r>
              <a:rPr lang="en-US" dirty="0" smtClean="0"/>
              <a:t>detector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252844" y="2311400"/>
            <a:ext cx="843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Roman </a:t>
            </a:r>
          </a:p>
          <a:p>
            <a:pPr algn="ctr"/>
            <a:r>
              <a:rPr lang="en-US" dirty="0" smtClean="0"/>
              <a:t>Pots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4617224" y="2583676"/>
            <a:ext cx="1045408" cy="7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5x100-t_vs_theta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067" y="3758684"/>
            <a:ext cx="3058933" cy="2446241"/>
          </a:xfrm>
          <a:prstGeom prst="rect">
            <a:avLst/>
          </a:prstGeom>
        </p:spPr>
      </p:pic>
      <p:pic>
        <p:nvPicPr>
          <p:cNvPr id="16" name="Picture 15" descr="20x250-t_vs_thet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758684"/>
            <a:ext cx="3058934" cy="2446241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Proton acceptance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13356" y="4749800"/>
            <a:ext cx="2758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NB: </a:t>
            </a:r>
            <a:r>
              <a:rPr lang="en-US" b="1" dirty="0" smtClean="0">
                <a:solidFill>
                  <a:srgbClr val="0000FF"/>
                </a:solidFill>
              </a:rPr>
              <a:t>need to measure leading protons in RP in the whole |</a:t>
            </a:r>
            <a:r>
              <a:rPr lang="en-US" b="1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|-range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15978" y="1755279"/>
            <a:ext cx="2758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leading protons are never in the main detector acceptance at 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EIC (stage 1 and stage 2)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138415" y="793518"/>
            <a:ext cx="4853970" cy="3224484"/>
            <a:chOff x="138415" y="793518"/>
            <a:chExt cx="4853970" cy="3224484"/>
          </a:xfrm>
        </p:grpSpPr>
        <p:pic>
          <p:nvPicPr>
            <p:cNvPr id="7" name="Picture 6" descr="excl.proton-angle_vs_momentum_for_three_energies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415" y="793518"/>
              <a:ext cx="4853970" cy="3224484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495300" y="1922462"/>
              <a:ext cx="4000500" cy="25400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739900" y="1604962"/>
              <a:ext cx="2469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FF0000"/>
                  </a:solidFill>
                </a:rPr>
                <a:t>EIC detector acceptance</a:t>
              </a:r>
              <a:endParaRPr lang="en-US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5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|t| measurement @ 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51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etector requirements for DVCS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073" y="1587500"/>
            <a:ext cx="8660172" cy="376217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</a:rPr>
              <a:t>Important for exclusive DIS: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Hermetic Central Tracking Detector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Electromagnetic calorimeter with good energy resolution and fine granularity</a:t>
            </a:r>
          </a:p>
          <a:p>
            <a:pPr marL="749300" lvl="1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Measure low energy clusters down to ~900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MeV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</a:p>
          <a:p>
            <a:pPr marL="749300" lvl="2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Rear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Encap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c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apable of discriminating clusters down to </a:t>
            </a:r>
            <a:r>
              <a:rPr lang="en-GB" sz="2000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Dq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= 1deg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Preshower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em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Forward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hadronic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calorimeter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rapidity gap and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p.dis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.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Roman pots </a:t>
            </a:r>
            <a:r>
              <a:rPr lang="en-GB" sz="2000" dirty="0" smtClean="0">
                <a:latin typeface="Times New Roman" charset="0"/>
              </a:rPr>
              <a:t>(and with excellent acceptance, ~5% momentum resolution)</a:t>
            </a:r>
            <a:endParaRPr lang="en-GB" sz="2000" dirty="0"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7073" y="1028700"/>
            <a:ext cx="8958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are the basic requirements for a suitable detector?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10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5734326" y="2128023"/>
            <a:ext cx="3365110" cy="3012265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500834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much longer data taking</a:t>
              </a:r>
              <a:endParaRPr lang="en-US" sz="16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54181" y="5324200"/>
            <a:ext cx="3788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5 </a:t>
            </a:r>
            <a:r>
              <a:rPr lang="en-US" dirty="0" smtClean="0">
                <a:solidFill>
                  <a:srgbClr val="0000FF"/>
                </a:solidFill>
              </a:rPr>
              <a:t>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6867" y="5693532"/>
            <a:ext cx="3542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20 </a:t>
            </a:r>
            <a:r>
              <a:rPr lang="en-US" dirty="0" smtClean="0">
                <a:solidFill>
                  <a:srgbClr val="0000FF"/>
                </a:solidFill>
              </a:rPr>
              <a:t>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998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1" y="1536700"/>
            <a:ext cx="87884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We assumed the case of having only 1fb</a:t>
            </a:r>
            <a:r>
              <a:rPr lang="en-US" sz="2000" b="1" baseline="30000" dirty="0" smtClean="0"/>
              <a:t>-1</a:t>
            </a:r>
            <a:r>
              <a:rPr lang="en-US" sz="2000" b="1" dirty="0" smtClean="0"/>
              <a:t> </a:t>
            </a:r>
            <a:r>
              <a:rPr lang="en-US" sz="2000" b="1" dirty="0" smtClean="0"/>
              <a:t>collected luminosity at hand</a:t>
            </a:r>
          </a:p>
          <a:p>
            <a:endParaRPr lang="en-US" sz="2000" b="1" dirty="0" smtClean="0"/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5% systematic uncertainty and added in </a:t>
            </a:r>
            <a:r>
              <a:rPr lang="en-US" sz="2000" b="1" dirty="0" smtClean="0">
                <a:solidFill>
                  <a:srgbClr val="000090"/>
                </a:solidFill>
              </a:rPr>
              <a:t>quadrature </a:t>
            </a:r>
            <a:endParaRPr lang="en-US" sz="2000" b="1" dirty="0" smtClean="0">
              <a:solidFill>
                <a:srgbClr val="000090"/>
              </a:solidFill>
            </a:endParaRP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Exponential fit: A*</a:t>
            </a:r>
            <a:r>
              <a:rPr lang="en-US" sz="2000" b="1" dirty="0" err="1" smtClean="0">
                <a:solidFill>
                  <a:srgbClr val="000090"/>
                </a:solidFill>
              </a:rPr>
              <a:t>exp(B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</a:rPr>
              <a:t>) gives the values and errors of the normalization A and the slope B plus the correlation coefficient </a:t>
            </a:r>
            <a:r>
              <a:rPr lang="en-US" sz="2000" b="1" dirty="0" err="1" smtClean="0">
                <a:solidFill>
                  <a:srgbClr val="000090"/>
                </a:solidFill>
              </a:rPr>
              <a:t>c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The fitted values (A, </a:t>
            </a:r>
            <a:r>
              <a:rPr lang="en-US" sz="2000" b="1" dirty="0" err="1" smtClean="0">
                <a:solidFill>
                  <a:srgbClr val="000090"/>
                </a:solidFill>
              </a:rPr>
              <a:t>dA</a:t>
            </a:r>
            <a:r>
              <a:rPr lang="en-US" sz="2000" b="1" dirty="0" smtClean="0">
                <a:solidFill>
                  <a:srgbClr val="000090"/>
                </a:solidFill>
              </a:rPr>
              <a:t>, B, dB, c) are used to compute errors using method of eigenvector distributions and then the error bands </a:t>
            </a:r>
            <a:r>
              <a:rPr lang="en-US" sz="2000" b="1" dirty="0" smtClean="0">
                <a:solidFill>
                  <a:srgbClr val="000090"/>
                </a:solidFill>
              </a:rPr>
              <a:t>are calculated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smtClean="0">
                <a:solidFill>
                  <a:srgbClr val="000090"/>
                </a:solidFill>
              </a:rPr>
              <a:t>using the Fourier Bessel function </a:t>
            </a:r>
            <a:r>
              <a:rPr lang="en-US" sz="2000" b="1" dirty="0" smtClean="0">
                <a:solidFill>
                  <a:srgbClr val="000090"/>
                </a:solidFill>
              </a:rPr>
              <a:t>integral.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u="sng" dirty="0" smtClean="0">
                <a:solidFill>
                  <a:srgbClr val="000090"/>
                </a:solidFill>
              </a:rPr>
              <a:t>I</a:t>
            </a:r>
            <a:r>
              <a:rPr lang="en-US" sz="2000" b="1" u="sng" dirty="0" smtClean="0">
                <a:solidFill>
                  <a:srgbClr val="000090"/>
                </a:solidFill>
              </a:rPr>
              <a:t>n </a:t>
            </a:r>
            <a:r>
              <a:rPr lang="en-US" sz="2000" b="1" u="sng" dirty="0" smtClean="0">
                <a:solidFill>
                  <a:srgbClr val="000090"/>
                </a:solidFill>
              </a:rPr>
              <a:t>calculating the error </a:t>
            </a:r>
            <a:r>
              <a:rPr lang="en-US" sz="2000" b="1" u="sng" dirty="0" smtClean="0">
                <a:solidFill>
                  <a:srgbClr val="000090"/>
                </a:solidFill>
              </a:rPr>
              <a:t>band we consider only the |</a:t>
            </a:r>
            <a:r>
              <a:rPr lang="en-US" sz="2000" b="1" u="sng" dirty="0" smtClean="0">
                <a:solidFill>
                  <a:srgbClr val="000090"/>
                </a:solidFill>
              </a:rPr>
              <a:t>t| range achievable experimentally and </a:t>
            </a:r>
            <a:r>
              <a:rPr lang="en-US" sz="2000" b="1" u="sng" dirty="0" smtClean="0">
                <a:solidFill>
                  <a:srgbClr val="000090"/>
                </a:solidFill>
              </a:rPr>
              <a:t>extrapolate </a:t>
            </a:r>
            <a:r>
              <a:rPr lang="en-US" sz="2000" b="1" u="sng" dirty="0" smtClean="0">
                <a:solidFill>
                  <a:srgbClr val="000090"/>
                </a:solidFill>
              </a:rPr>
              <a:t>beyond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we do if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only 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fb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-1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56" y="825500"/>
            <a:ext cx="8750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How </a:t>
            </a:r>
            <a:r>
              <a:rPr lang="en-US" sz="2000" b="1" dirty="0" smtClean="0">
                <a:solidFill>
                  <a:srgbClr val="FF0000"/>
                </a:solidFill>
              </a:rPr>
              <a:t>luminosity hungry is the DVCS measurement for a precise </a:t>
            </a:r>
            <a:r>
              <a:rPr lang="en-US" sz="2000" b="1" dirty="0" smtClean="0">
                <a:solidFill>
                  <a:srgbClr val="FF0000"/>
                </a:solidFill>
              </a:rPr>
              <a:t>imaging?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83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07510" y="241300"/>
            <a:ext cx="4132108" cy="3924300"/>
            <a:chOff x="8825" y="355600"/>
            <a:chExt cx="4430793" cy="4216400"/>
          </a:xfrm>
        </p:grpSpPr>
        <p:pic>
          <p:nvPicPr>
            <p:cNvPr id="8" name="Picture 7" descr="fig_dsdt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25" y="355600"/>
              <a:ext cx="4430793" cy="4216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388101" y="1295400"/>
              <a:ext cx="1022320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38513" y="241300"/>
            <a:ext cx="4226087" cy="3924300"/>
            <a:chOff x="4638513" y="355600"/>
            <a:chExt cx="4430793" cy="4216400"/>
          </a:xfrm>
        </p:grpSpPr>
        <p:pic>
          <p:nvPicPr>
            <p:cNvPr id="7" name="Picture 6" descr="fig_i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8513" y="355600"/>
              <a:ext cx="4430793" cy="4216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007100" y="977900"/>
              <a:ext cx="2659702" cy="1289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Beam energy: 5x100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10 &lt; Q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 </a:t>
              </a:r>
              <a:r>
                <a:rPr lang="en-US" b="1" dirty="0" smtClean="0">
                  <a:solidFill>
                    <a:srgbClr val="000090"/>
                  </a:solidFill>
                </a:rPr>
                <a:t>&lt; 17.78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0.1 &lt; </a:t>
              </a:r>
              <a:r>
                <a:rPr lang="en-US" b="1" dirty="0" err="1" smtClean="0">
                  <a:solidFill>
                    <a:srgbClr val="000090"/>
                  </a:solidFill>
                </a:rPr>
                <a:t>x</a:t>
              </a:r>
              <a:r>
                <a:rPr lang="en-US" b="1" dirty="0" smtClean="0">
                  <a:solidFill>
                    <a:srgbClr val="000090"/>
                  </a:solidFill>
                </a:rPr>
                <a:t> &lt; 0.158</a:t>
              </a:r>
              <a:endParaRPr lang="en-US" b="1" baseline="30000" dirty="0">
                <a:solidFill>
                  <a:srgbClr val="00009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53200" y="2260600"/>
              <a:ext cx="1863663" cy="39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 &gt; 0.18 GeV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endParaRPr lang="en-US" b="1" baseline="30000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11805" y="3403600"/>
              <a:ext cx="954522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7510" y="4062968"/>
            <a:ext cx="8365235" cy="1996301"/>
            <a:chOff x="307510" y="4431268"/>
            <a:chExt cx="8365235" cy="1996301"/>
          </a:xfrm>
        </p:grpSpPr>
        <p:sp>
          <p:nvSpPr>
            <p:cNvPr id="15" name="TextBox 14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6" name="Picture 15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7" name="Picture 16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92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uncertainty 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11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864063" y="2309639"/>
            <a:ext cx="3445059" cy="19260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Back </a:t>
            </a: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up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4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(Appendix)</a:t>
            </a:r>
            <a:endParaRPr lang="en-GB" sz="4400" b="1" dirty="0" smtClean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06208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plot_PtCorr2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840" y="3466936"/>
            <a:ext cx="3438360" cy="323218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Monte Carlo correction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plot_CorrectionVsRecoilPt.png"/>
          <p:cNvPicPr>
            <a:picLocks noChangeAspect="1"/>
          </p:cNvPicPr>
          <p:nvPr/>
        </p:nvPicPr>
        <p:blipFill>
          <a:blip r:embed="rId4"/>
          <a:srcRect l="6844" r="10162"/>
          <a:stretch>
            <a:fillRect/>
          </a:stretch>
        </p:blipFill>
        <p:spPr>
          <a:xfrm>
            <a:off x="0" y="723506"/>
            <a:ext cx="4055923" cy="2895994"/>
          </a:xfrm>
          <a:prstGeom prst="rect">
            <a:avLst/>
          </a:prstGeom>
        </p:spPr>
      </p:pic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5143500" y="800100"/>
          <a:ext cx="2817813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80" name="Equation" r:id="rId5" imgW="1651000" imgH="431800" progId="Equation.3">
                  <p:embed/>
                </p:oleObj>
              </mc:Choice>
              <mc:Fallback>
                <p:oleObj name="Equation" r:id="rId5" imgW="16510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800100"/>
                        <a:ext cx="2817813" cy="7350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11600" y="1549400"/>
            <a:ext cx="5207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The Correction method –</a:t>
            </a:r>
          </a:p>
          <a:p>
            <a:pPr marL="228600" indent="-228600" algn="just">
              <a:buFont typeface="Wingdings" charset="2"/>
              <a:buChar char="ü"/>
            </a:pPr>
            <a:r>
              <a:rPr lang="en-US" b="1" dirty="0" smtClean="0">
                <a:solidFill>
                  <a:srgbClr val="000000"/>
                </a:solidFill>
              </a:rPr>
              <a:t>Read recoil P</a:t>
            </a:r>
            <a:r>
              <a:rPr lang="en-US" b="1" baseline="-25000" dirty="0" smtClean="0">
                <a:solidFill>
                  <a:srgbClr val="000000"/>
                </a:solidFill>
              </a:rPr>
              <a:t>T</a:t>
            </a:r>
            <a:r>
              <a:rPr lang="en-US" b="1" dirty="0" smtClean="0">
                <a:solidFill>
                  <a:srgbClr val="000000"/>
                </a:solidFill>
              </a:rPr>
              <a:t> bin from data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Project correction factor for corresponding P</a:t>
            </a:r>
            <a:r>
              <a:rPr lang="en-US" b="1" baseline="-25000" dirty="0" smtClean="0"/>
              <a:t>T</a:t>
            </a:r>
            <a:r>
              <a:rPr lang="en-US" b="1" dirty="0" smtClean="0"/>
              <a:t>-bins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Normalize the projection distribution to 1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Pick a correction value sampled from the projection distribution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1" y="3997402"/>
            <a:ext cx="3647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MC test:</a:t>
            </a:r>
          </a:p>
          <a:p>
            <a:r>
              <a:rPr lang="en-US" b="1" i="1" dirty="0" smtClean="0">
                <a:solidFill>
                  <a:srgbClr val="0000FF"/>
                </a:solidFill>
              </a:rPr>
              <a:t>After MC correction </a:t>
            </a:r>
          </a:p>
          <a:p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very good agreement with </a:t>
            </a:r>
            <a:r>
              <a:rPr lang="en-US" b="1" dirty="0" err="1" smtClean="0"/>
              <a:t>RhicBOS</a:t>
            </a:r>
            <a:r>
              <a:rPr lang="en-US" dirty="0" smtClean="0"/>
              <a:t> (fully re-summed NNL/NLO calculation) and </a:t>
            </a:r>
            <a:r>
              <a:rPr lang="en-US" b="1" dirty="0" smtClean="0"/>
              <a:t>PYTHIA</a:t>
            </a:r>
            <a:r>
              <a:rPr lang="en-US" dirty="0" smtClean="0"/>
              <a:t> predictions</a:t>
            </a:r>
          </a:p>
        </p:txBody>
      </p:sp>
    </p:spTree>
    <p:extLst>
      <p:ext uri="{BB962C8B-B14F-4D97-AF65-F5344CB8AC3E}">
        <p14:creationId xmlns:p14="http://schemas.microsoft.com/office/powerpoint/2010/main" val="722719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hRecoVsGenWBosonRap.png"/>
          <p:cNvPicPr>
            <a:picLocks noChangeAspect="1"/>
          </p:cNvPicPr>
          <p:nvPr/>
        </p:nvPicPr>
        <p:blipFill>
          <a:blip r:embed="rId3"/>
          <a:srcRect l="4979" t="6543" r="11229"/>
          <a:stretch>
            <a:fillRect/>
          </a:stretch>
        </p:blipFill>
        <p:spPr>
          <a:xfrm>
            <a:off x="6236425" y="4210826"/>
            <a:ext cx="2895309" cy="218997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W P</a:t>
            </a:r>
            <a:r>
              <a:rPr lang="en-US" sz="3200" baseline="-25000" dirty="0" smtClean="0">
                <a:solidFill>
                  <a:srgbClr val="0000FF"/>
                </a:solidFill>
              </a:rPr>
              <a:t>Z</a:t>
            </a:r>
            <a:r>
              <a:rPr lang="en-US" sz="3200" dirty="0" smtClean="0">
                <a:solidFill>
                  <a:srgbClr val="0000FF"/>
                </a:solidFill>
              </a:rPr>
              <a:t> reconstruction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100" y="977900"/>
            <a:ext cx="852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dirty="0" smtClean="0">
                <a:solidFill>
                  <a:srgbClr val="000090"/>
                </a:solidFill>
              </a:rPr>
              <a:t>W longitudinal momentum (along </a:t>
            </a:r>
            <a:r>
              <a:rPr lang="en-US" dirty="0" err="1" smtClean="0">
                <a:solidFill>
                  <a:srgbClr val="000090"/>
                </a:solidFill>
              </a:rPr>
              <a:t>z</a:t>
            </a:r>
            <a:r>
              <a:rPr lang="en-US" dirty="0" smtClean="0">
                <a:solidFill>
                  <a:srgbClr val="000090"/>
                </a:solidFill>
              </a:rPr>
              <a:t>) can be calculated from the invariant mass. Currently we assume constant M</a:t>
            </a:r>
            <a:r>
              <a:rPr lang="en-US" baseline="-25000" dirty="0" smtClean="0">
                <a:solidFill>
                  <a:srgbClr val="000090"/>
                </a:solidFill>
              </a:rPr>
              <a:t>W</a:t>
            </a:r>
            <a:r>
              <a:rPr lang="en-US" dirty="0" smtClean="0">
                <a:solidFill>
                  <a:srgbClr val="000090"/>
                </a:solidFill>
              </a:rPr>
              <a:t> (for W produced on shell) </a:t>
            </a:r>
          </a:p>
          <a:p>
            <a:pPr marL="228600" indent="-228600">
              <a:spcAft>
                <a:spcPts val="600"/>
              </a:spcAft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dirty="0" smtClean="0">
                <a:solidFill>
                  <a:srgbClr val="000090"/>
                </a:solidFill>
              </a:rPr>
              <a:t>Neutrino longitudinal momentum component from quadratic equation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sz="2400" b="1" u="sng" dirty="0" smtClean="0">
                <a:solidFill>
                  <a:srgbClr val="FF0000"/>
                </a:solidFill>
              </a:rPr>
              <a:t>Two solutions</a:t>
            </a:r>
            <a:r>
              <a:rPr lang="en-US" sz="2400" b="1" dirty="0" smtClean="0">
                <a:solidFill>
                  <a:srgbClr val="FF0000"/>
                </a:solidFill>
              </a:rPr>
              <a:t>!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563813" y="1589088"/>
          <a:ext cx="3189287" cy="504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63" name="Equation" r:id="rId4" imgW="1803400" imgH="266700" progId="Equation.3">
                  <p:embed/>
                </p:oleObj>
              </mc:Choice>
              <mc:Fallback>
                <p:oleObj name="Equation" r:id="rId4" imgW="18034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813" y="1589088"/>
                        <a:ext cx="3189287" cy="5044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92150" y="2259013"/>
          <a:ext cx="7353300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64" name="Equation" r:id="rId6" imgW="4178300" imgH="381000" progId="Equation.3">
                  <p:embed/>
                </p:oleObj>
              </mc:Choice>
              <mc:Fallback>
                <p:oleObj name="Equation" r:id="rId6" imgW="4178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259013"/>
                        <a:ext cx="7353300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01175" y="2863691"/>
            <a:ext cx="3112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Smaller |</a:t>
            </a:r>
            <a:r>
              <a:rPr lang="en-US" b="1" dirty="0" err="1" smtClean="0">
                <a:solidFill>
                  <a:srgbClr val="FF0000"/>
                </a:solidFill>
              </a:rPr>
              <a:t>Pz</a:t>
            </a:r>
            <a:r>
              <a:rPr lang="en-US" b="1" dirty="0" smtClean="0">
                <a:solidFill>
                  <a:srgbClr val="FF0000"/>
                </a:solidFill>
              </a:rPr>
              <a:t>|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first solution</a:t>
            </a:r>
          </a:p>
          <a:p>
            <a:r>
              <a:rPr lang="en-US" b="1" dirty="0" smtClean="0">
                <a:solidFill>
                  <a:srgbClr val="FF0000"/>
                </a:solidFill>
                <a:sym typeface="Wingdings"/>
              </a:rPr>
              <a:t>Larger |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Pz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| 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other solution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2" y="3675122"/>
            <a:ext cx="879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We select </a:t>
            </a:r>
            <a:r>
              <a:rPr lang="en-US" b="1" u="sng" dirty="0" smtClean="0">
                <a:solidFill>
                  <a:srgbClr val="FF0000"/>
                </a:solidFill>
              </a:rPr>
              <a:t>the first solution </a:t>
            </a:r>
            <a:r>
              <a:rPr lang="en-US" b="1" u="sng" dirty="0" err="1" smtClean="0">
                <a:solidFill>
                  <a:srgbClr val="FF0000"/>
                </a:solidFill>
                <a:sym typeface="Wingdings"/>
              </a:rPr>
              <a:t></a:t>
            </a:r>
            <a:endParaRPr lang="en-US" b="1" i="1" dirty="0">
              <a:solidFill>
                <a:srgbClr val="00009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65100" y="4095254"/>
            <a:ext cx="3391515" cy="2146796"/>
            <a:chOff x="443884" y="952500"/>
            <a:chExt cx="4204315" cy="3060700"/>
          </a:xfrm>
        </p:grpSpPr>
        <p:grpSp>
          <p:nvGrpSpPr>
            <p:cNvPr id="23" name="Group 12"/>
            <p:cNvGrpSpPr/>
            <p:nvPr/>
          </p:nvGrpSpPr>
          <p:grpSpPr>
            <a:xfrm>
              <a:off x="457200" y="952500"/>
              <a:ext cx="4190999" cy="3031789"/>
              <a:chOff x="1751248" y="990600"/>
              <a:chExt cx="6586300" cy="4460563"/>
            </a:xfrm>
          </p:grpSpPr>
          <p:pic>
            <p:nvPicPr>
              <p:cNvPr id="25" name="Picture 24" descr="hWBosonPz_GoodRecoFraction.eps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51248" y="990600"/>
                <a:ext cx="6586300" cy="4460563"/>
              </a:xfrm>
              <a:prstGeom prst="rect">
                <a:avLst/>
              </a:prstGeom>
            </p:spPr>
          </p:pic>
          <p:cxnSp>
            <p:nvCxnSpPr>
              <p:cNvPr id="26" name="Straight Connector 25"/>
              <p:cNvCxnSpPr/>
              <p:nvPr/>
            </p:nvCxnSpPr>
            <p:spPr>
              <a:xfrm rot="5400000">
                <a:off x="1512868" y="3204689"/>
                <a:ext cx="3774270" cy="1587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rot="5400000">
                <a:off x="4815913" y="3195346"/>
                <a:ext cx="3755585" cy="1589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23"/>
            <p:cNvSpPr/>
            <p:nvPr/>
          </p:nvSpPr>
          <p:spPr>
            <a:xfrm>
              <a:off x="443884" y="3898900"/>
              <a:ext cx="1041400" cy="114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327400" y="4365804"/>
            <a:ext cx="3047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90"/>
                </a:solidFill>
              </a:rPr>
              <a:t>We cut at </a:t>
            </a:r>
          </a:p>
          <a:p>
            <a:pPr algn="ctr"/>
            <a:r>
              <a:rPr lang="en-US" b="1" dirty="0" smtClean="0">
                <a:solidFill>
                  <a:srgbClr val="000090"/>
                </a:solidFill>
              </a:rPr>
              <a:t>|</a:t>
            </a:r>
            <a:r>
              <a:rPr lang="en-US" b="1" dirty="0" err="1" smtClean="0">
                <a:solidFill>
                  <a:srgbClr val="000090"/>
                </a:solidFill>
              </a:rPr>
              <a:t>Pz</a:t>
            </a:r>
            <a:r>
              <a:rPr lang="en-US" b="1" dirty="0" smtClean="0">
                <a:solidFill>
                  <a:srgbClr val="000090"/>
                </a:solidFill>
              </a:rPr>
              <a:t>| &lt; 50 </a:t>
            </a:r>
            <a:r>
              <a:rPr lang="en-US" b="1" dirty="0" err="1" smtClean="0">
                <a:solidFill>
                  <a:srgbClr val="000090"/>
                </a:solidFill>
              </a:rPr>
              <a:t>GeV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|W-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y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| &lt; 0.6 </a:t>
            </a:r>
            <a:r>
              <a:rPr lang="en-US" b="1" dirty="0" smtClean="0">
                <a:solidFill>
                  <a:srgbClr val="000090"/>
                </a:solidFill>
              </a:rPr>
              <a:t>to minimize </a:t>
            </a:r>
            <a:r>
              <a:rPr lang="en-US" b="1" dirty="0" err="1" smtClean="0">
                <a:solidFill>
                  <a:srgbClr val="000090"/>
                </a:solidFill>
              </a:rPr>
              <a:t>misreconstructions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62300" y="3598922"/>
            <a:ext cx="4864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  <a:sym typeface="Wingdings"/>
              </a:rPr>
              <a:t>better </a:t>
            </a:r>
            <a:r>
              <a:rPr lang="en-US" b="1" i="1" dirty="0" smtClean="0">
                <a:solidFill>
                  <a:srgbClr val="000090"/>
                </a:solidFill>
              </a:rPr>
              <a:t>Fraction of </a:t>
            </a:r>
            <a:r>
              <a:rPr lang="en-US" b="1" i="1" u="sng" dirty="0" smtClean="0">
                <a:solidFill>
                  <a:srgbClr val="000090"/>
                </a:solidFill>
              </a:rPr>
              <a:t>correctly reconstructed </a:t>
            </a:r>
            <a:r>
              <a:rPr lang="en-US" b="1" i="1" dirty="0" smtClean="0">
                <a:solidFill>
                  <a:srgbClr val="000090"/>
                </a:solidFill>
              </a:rPr>
              <a:t>events </a:t>
            </a:r>
            <a:r>
              <a:rPr lang="en-US" dirty="0" smtClean="0"/>
              <a:t>(</a:t>
            </a:r>
            <a:r>
              <a:rPr lang="en-US" dirty="0" err="1" smtClean="0"/>
              <a:t>Pz</a:t>
            </a:r>
            <a:r>
              <a:rPr lang="en-US" dirty="0" smtClean="0"/>
              <a:t> is reconstructed within +/- 30 </a:t>
            </a:r>
            <a:r>
              <a:rPr lang="en-US" dirty="0" err="1" smtClean="0"/>
              <a:t>GeV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37742" y="6160632"/>
            <a:ext cx="7647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NOTE:</a:t>
            </a:r>
            <a:r>
              <a:rPr lang="en-US" dirty="0" smtClean="0"/>
              <a:t> We </a:t>
            </a:r>
            <a:r>
              <a:rPr lang="en-US" b="1" u="sng" dirty="0" smtClean="0"/>
              <a:t>only</a:t>
            </a:r>
            <a:r>
              <a:rPr lang="en-US" u="sng" dirty="0" smtClean="0"/>
              <a:t> </a:t>
            </a:r>
            <a:r>
              <a:rPr lang="en-US" dirty="0" smtClean="0"/>
              <a:t>use the </a:t>
            </a:r>
            <a:r>
              <a:rPr lang="en-US" dirty="0" smtClean="0">
                <a:solidFill>
                  <a:srgbClr val="FF0000"/>
                </a:solidFill>
              </a:rPr>
              <a:t>first solution. </a:t>
            </a:r>
            <a:r>
              <a:rPr lang="en-US" dirty="0" smtClean="0"/>
              <a:t>This can be improved at a later stage.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03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871" name="Equation" r:id="rId4" imgW="76200" imgH="177800" progId="Equation.3">
                    <p:embed/>
                  </p:oleObj>
                </mc:Choice>
                <mc:Fallback>
                  <p:oleObj name="Equation" r:id="rId4" imgW="762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6" y="1576"/>
                          <a:ext cx="65" cy="1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309607"/>
            <a:ext cx="4818675" cy="31024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gluons [trough Q2 dependence of </a:t>
            </a:r>
            <a:r>
              <a:rPr lang="en-GB" b="1" dirty="0" err="1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(scaling violation)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09412" y="2834950"/>
            <a:ext cx="1643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9" name="Picture 48" descr="lingot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4076700"/>
            <a:ext cx="2193415" cy="164294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119123" y="3843870"/>
            <a:ext cx="399340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</p:spTree>
    <p:extLst>
      <p:ext uri="{BB962C8B-B14F-4D97-AF65-F5344CB8AC3E}">
        <p14:creationId xmlns:p14="http://schemas.microsoft.com/office/powerpoint/2010/main" val="206936380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_Z0_AsymAmpSqrtVsRap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531249"/>
            <a:ext cx="4419599" cy="424032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</a:t>
            </a:r>
            <a:r>
              <a:rPr kumimoji="0" lang="en-US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Asymmetry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696918"/>
            <a:ext cx="3606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dirty="0" smtClean="0"/>
              <a:t>Clean experimental momentum reconstruction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Negligible background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electrons rapidity peaks within tracker accept. (|</a:t>
            </a: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>
                <a:cs typeface="Symbol" charset="2"/>
              </a:rPr>
              <a:t>|&lt; 1</a:t>
            </a:r>
            <a:r>
              <a:rPr lang="en-US" dirty="0" smtClean="0">
                <a:cs typeface="Symbol" charset="2"/>
              </a:rPr>
              <a:t>)</a:t>
            </a:r>
            <a:endParaRPr lang="en-US" dirty="0" smtClean="0"/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Statistics limited</a:t>
            </a:r>
          </a:p>
          <a:p>
            <a:endParaRPr lang="en-US" dirty="0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6629400" y="291617"/>
          <a:ext cx="2057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56" name="Equation" r:id="rId4" imgW="1016000" imgH="203200" progId="Equation.3">
                  <p:embed/>
                </p:oleObj>
              </mc:Choice>
              <mc:Fallback>
                <p:oleObj name="Equation" r:id="rId4" imgW="10160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91617"/>
                        <a:ext cx="20574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80933" y="790476"/>
            <a:ext cx="5096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Z</a:t>
            </a:r>
            <a:r>
              <a:rPr lang="en-US" b="1" baseline="30000" dirty="0" smtClean="0">
                <a:solidFill>
                  <a:srgbClr val="0000FF"/>
                </a:solidFill>
              </a:rPr>
              <a:t>0</a:t>
            </a:r>
            <a:r>
              <a:rPr lang="en-US" b="1" dirty="0" smtClean="0">
                <a:solidFill>
                  <a:srgbClr val="0000FF"/>
                </a:solidFill>
              </a:rPr>
              <a:t> boson selection criteria 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Two tracks each pointing to a cluster (no isolation requirements)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E</a:t>
            </a:r>
            <a:r>
              <a:rPr lang="en-US" baseline="-25000" dirty="0" smtClean="0"/>
              <a:t>T </a:t>
            </a:r>
            <a:r>
              <a:rPr lang="en-US" dirty="0" smtClean="0"/>
              <a:t>&gt; 25 </a:t>
            </a:r>
            <a:r>
              <a:rPr lang="en-US" dirty="0" err="1" smtClean="0"/>
              <a:t>GeV</a:t>
            </a:r>
            <a:r>
              <a:rPr lang="en-US" dirty="0" smtClean="0"/>
              <a:t> for both candidates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The two candidate tracks have opposite charge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|</a:t>
            </a:r>
            <a:r>
              <a:rPr lang="en-US" dirty="0" err="1" smtClean="0"/>
              <a:t>Zvertex</a:t>
            </a:r>
            <a:r>
              <a:rPr lang="en-US" dirty="0" smtClean="0"/>
              <a:t>|&lt; 100 cm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Invariant Mass within ± 20% from the nominal M</a:t>
            </a:r>
            <a:r>
              <a:rPr lang="en-US" baseline="-25000" dirty="0" smtClean="0"/>
              <a:t>Z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41800" y="2847201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2011 pp-</a:t>
            </a:r>
            <a:r>
              <a:rPr lang="en-US" dirty="0" err="1" smtClean="0">
                <a:solidFill>
                  <a:srgbClr val="000090"/>
                </a:solidFill>
              </a:rPr>
              <a:t>tran</a:t>
            </a:r>
            <a:r>
              <a:rPr lang="en-US" dirty="0" smtClean="0">
                <a:solidFill>
                  <a:srgbClr val="000090"/>
                </a:solidFill>
              </a:rPr>
              <a:t>. ~25 pb</a:t>
            </a:r>
            <a:r>
              <a:rPr lang="en-US" baseline="30000" dirty="0" smtClean="0">
                <a:solidFill>
                  <a:srgbClr val="000090"/>
                </a:solidFill>
              </a:rPr>
              <a:t>-1</a:t>
            </a:r>
            <a:r>
              <a:rPr lang="en-US" dirty="0" smtClean="0">
                <a:solidFill>
                  <a:srgbClr val="000090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50 events </a:t>
            </a:r>
            <a:r>
              <a:rPr lang="en-US" dirty="0" smtClean="0"/>
              <a:t>pass selection</a:t>
            </a:r>
            <a:endParaRPr lang="en-US" dirty="0"/>
          </a:p>
        </p:txBody>
      </p:sp>
      <p:pic>
        <p:nvPicPr>
          <p:cNvPr id="16" name="Picture 15" descr="Z0_plot_2.png"/>
          <p:cNvPicPr>
            <a:picLocks noChangeAspect="1"/>
          </p:cNvPicPr>
          <p:nvPr/>
        </p:nvPicPr>
        <p:blipFill>
          <a:blip r:embed="rId6"/>
          <a:srcRect l="9625" t="50032" r="22391"/>
          <a:stretch>
            <a:fillRect/>
          </a:stretch>
        </p:blipFill>
        <p:spPr>
          <a:xfrm>
            <a:off x="5740400" y="4911170"/>
            <a:ext cx="2414438" cy="1721405"/>
          </a:xfrm>
          <a:prstGeom prst="rect">
            <a:avLst/>
          </a:prstGeom>
        </p:spPr>
      </p:pic>
      <p:pic>
        <p:nvPicPr>
          <p:cNvPr id="14" name="Picture 13" descr="plot_DataMc_Z0Rapidity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900" y="3232602"/>
            <a:ext cx="1979131" cy="1860453"/>
          </a:xfrm>
          <a:prstGeom prst="rect">
            <a:avLst/>
          </a:prstGeom>
        </p:spPr>
      </p:pic>
      <p:pic>
        <p:nvPicPr>
          <p:cNvPr id="15" name="Picture 14" descr="plot_DataMc_Z0Pt.ep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6911" y="3239531"/>
            <a:ext cx="1861089" cy="17494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46100" y="2503269"/>
            <a:ext cx="3353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baseline="-25000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 measured in a single </a:t>
            </a:r>
            <a:r>
              <a:rPr lang="en-US" b="1" dirty="0" err="1" smtClean="0">
                <a:solidFill>
                  <a:srgbClr val="FF0000"/>
                </a:solidFill>
              </a:rPr>
              <a:t>y</a:t>
            </a:r>
            <a:r>
              <a:rPr lang="en-US" b="1" dirty="0" smtClean="0">
                <a:solidFill>
                  <a:srgbClr val="FF0000"/>
                </a:solidFill>
              </a:rPr>
              <a:t>, P</a:t>
            </a:r>
            <a:r>
              <a:rPr lang="en-US" b="1" baseline="-25000" dirty="0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bin</a:t>
            </a:r>
          </a:p>
        </p:txBody>
      </p:sp>
    </p:spTree>
    <p:extLst>
      <p:ext uri="{BB962C8B-B14F-4D97-AF65-F5344CB8AC3E}">
        <p14:creationId xmlns:p14="http://schemas.microsoft.com/office/powerpoint/2010/main" val="2923754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DVCS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at the ZEUS experiment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577" y="4229100"/>
            <a:ext cx="1856223" cy="14967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794000" y="4073091"/>
            <a:ext cx="5892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More information on:</a:t>
            </a:r>
          </a:p>
          <a:p>
            <a:pPr algn="ctr"/>
            <a:r>
              <a:rPr lang="it-IT" b="1" dirty="0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S. Fazio – </a:t>
            </a:r>
            <a:r>
              <a:rPr lang="it-IT" b="1" dirty="0" err="1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PhD</a:t>
            </a:r>
            <a:r>
              <a:rPr lang="it-IT" b="1" dirty="0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 Tesis</a:t>
            </a:r>
          </a:p>
          <a:p>
            <a:pPr algn="ctr"/>
            <a:r>
              <a:rPr lang="it-IT" dirty="0"/>
              <a:t>PHPPUBDB-12408</a:t>
            </a:r>
            <a:endParaRPr lang="it-IT" b="1" dirty="0" smtClean="0">
              <a:solidFill>
                <a:srgbClr val="0000FF"/>
              </a:solidFill>
              <a:ea typeface="Arial Unicode MS" charset="0"/>
              <a:cs typeface="Arial Unicode MS" charset="0"/>
            </a:endParaRPr>
          </a:p>
          <a:p>
            <a:pPr algn="ctr"/>
            <a:r>
              <a:rPr lang="en-US" i="1" dirty="0" smtClean="0"/>
              <a:t>“Measurement of deeply virtual </a:t>
            </a:r>
            <a:r>
              <a:rPr lang="en-US" i="1" dirty="0" err="1" smtClean="0"/>
              <a:t>compton</a:t>
            </a:r>
            <a:r>
              <a:rPr lang="en-US" i="1" dirty="0" smtClean="0"/>
              <a:t> scattering cross sections at HERA and a new model for the DVCS amplitude” </a:t>
            </a:r>
            <a:endParaRPr lang="en-US" b="1" i="1" dirty="0" smtClean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28032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584450"/>
            <a:ext cx="5184775" cy="386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07950" y="439738"/>
            <a:ext cx="7920038" cy="25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16000"/>
              </a:lnSpc>
              <a:buClrTx/>
              <a:buFontTx/>
              <a:buNone/>
            </a:pPr>
            <a:endParaRPr lang="en-US" sz="2000" dirty="0">
              <a:latin typeface="Comic Sans MS" charset="0"/>
              <a:cs typeface="Arial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700" dirty="0">
                <a:latin typeface="Comic Sans MS" charset="0"/>
                <a:cs typeface="Arial" charset="0"/>
              </a:rPr>
              <a:t> </a:t>
            </a:r>
            <a:r>
              <a:rPr lang="en-US" sz="1400" dirty="0">
                <a:latin typeface="Comic Sans MS" charset="0"/>
                <a:cs typeface="Arial" charset="0"/>
              </a:rPr>
              <a:t>27.5 </a:t>
            </a:r>
            <a:r>
              <a:rPr lang="en-US" sz="1400" dirty="0" err="1">
                <a:latin typeface="Comic Sans MS" charset="0"/>
                <a:cs typeface="Arial" charset="0"/>
              </a:rPr>
              <a:t>GeV</a:t>
            </a:r>
            <a:r>
              <a:rPr lang="en-US" sz="1400" dirty="0">
                <a:latin typeface="Comic Sans MS" charset="0"/>
                <a:cs typeface="Arial" charset="0"/>
              </a:rPr>
              <a:t> electrons/positrons on 920 </a:t>
            </a:r>
            <a:r>
              <a:rPr lang="en-US" sz="1400" dirty="0" err="1">
                <a:latin typeface="Comic Sans MS" charset="0"/>
                <a:cs typeface="Arial" charset="0"/>
              </a:rPr>
              <a:t>GeV</a:t>
            </a:r>
            <a:r>
              <a:rPr lang="en-US" sz="1400" dirty="0">
                <a:latin typeface="Comic Sans MS" charset="0"/>
                <a:cs typeface="Arial" charset="0"/>
              </a:rPr>
              <a:t> protons </a:t>
            </a:r>
            <a:r>
              <a:rPr lang="en-US" sz="1400" dirty="0">
                <a:latin typeface="Comic Sans MS" charset="0"/>
              </a:rPr>
              <a:t>→√s=318 </a:t>
            </a:r>
            <a:r>
              <a:rPr lang="en-US" sz="1400" dirty="0" err="1">
                <a:latin typeface="Comic Sans MS" charset="0"/>
              </a:rPr>
              <a:t>GeV</a:t>
            </a: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400" dirty="0">
                <a:latin typeface="Comic Sans MS" charset="0"/>
              </a:rPr>
              <a:t>  </a:t>
            </a:r>
            <a:r>
              <a:rPr lang="en-US" sz="1400" dirty="0">
                <a:latin typeface="Comic Sans MS" charset="0"/>
                <a:cs typeface="Times New Roman" charset="0"/>
              </a:rPr>
              <a:t>2 </a:t>
            </a:r>
            <a:r>
              <a:rPr lang="en-US" sz="1400" dirty="0">
                <a:latin typeface="Comic Sans MS" charset="0"/>
              </a:rPr>
              <a:t>collider experiments: </a:t>
            </a:r>
            <a:r>
              <a:rPr lang="en-US" sz="1600" b="1" dirty="0">
                <a:latin typeface="Comic Sans MS" charset="0"/>
              </a:rPr>
              <a:t>H1 and ZEUS</a:t>
            </a: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en-US" sz="1600" b="1" dirty="0">
              <a:latin typeface="Comic Sans MS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400" dirty="0">
                <a:latin typeface="Comic Sans MS" charset="0"/>
              </a:rPr>
              <a:t> HERA I: 16 pb</a:t>
            </a:r>
            <a:r>
              <a:rPr lang="en-US" sz="1400" baseline="30000" dirty="0">
                <a:latin typeface="Comic Sans MS" charset="0"/>
              </a:rPr>
              <a:t>-1</a:t>
            </a:r>
            <a:r>
              <a:rPr lang="en-US" sz="1400" dirty="0">
                <a:latin typeface="Comic Sans MS" charset="0"/>
              </a:rPr>
              <a:t> e-p, 120 </a:t>
            </a:r>
            <a:r>
              <a:rPr lang="en-US" sz="1400" dirty="0" err="1">
                <a:latin typeface="Comic Sans MS" charset="0"/>
              </a:rPr>
              <a:t>pb</a:t>
            </a:r>
            <a:r>
              <a:rPr lang="en-US" sz="1400" baseline="30000" dirty="0">
                <a:latin typeface="Comic Sans MS" charset="0"/>
              </a:rPr>
              <a:t>–1</a:t>
            </a:r>
            <a:r>
              <a:rPr lang="en-US" sz="1400" dirty="0">
                <a:latin typeface="Comic Sans MS" charset="0"/>
              </a:rPr>
              <a:t> </a:t>
            </a:r>
            <a:r>
              <a:rPr lang="en-US" sz="1400" dirty="0" err="1">
                <a:latin typeface="Comic Sans MS" charset="0"/>
              </a:rPr>
              <a:t>e+p</a:t>
            </a: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r>
              <a:rPr lang="en-US" sz="1400" dirty="0">
                <a:latin typeface="Comic Sans MS" charset="0"/>
              </a:rPr>
              <a:t>   HERA II (after </a:t>
            </a:r>
            <a:r>
              <a:rPr lang="en-US" sz="1400" dirty="0" err="1">
                <a:latin typeface="Comic Sans MS" charset="0"/>
              </a:rPr>
              <a:t>lumi</a:t>
            </a:r>
            <a:r>
              <a:rPr lang="en-US" sz="1400" dirty="0">
                <a:latin typeface="Comic Sans MS" charset="0"/>
              </a:rPr>
              <a:t> upgrade): </a:t>
            </a:r>
            <a:r>
              <a:rPr lang="cs-CZ" sz="1400" dirty="0">
                <a:latin typeface="Comic Sans MS" charset="0"/>
                <a:cs typeface="Arial" charset="0"/>
              </a:rPr>
              <a:t>500</a:t>
            </a:r>
            <a:r>
              <a:rPr lang="en-US" sz="1400" dirty="0">
                <a:latin typeface="Comic Sans MS" charset="0"/>
              </a:rPr>
              <a:t> pb</a:t>
            </a:r>
            <a:r>
              <a:rPr lang="en-US" sz="1400" baseline="30000" dirty="0">
                <a:latin typeface="Comic Sans MS" charset="0"/>
              </a:rPr>
              <a:t>-1</a:t>
            </a:r>
            <a:r>
              <a:rPr lang="en-US" sz="1400" dirty="0">
                <a:latin typeface="Comic Sans MS" charset="0"/>
              </a:rPr>
              <a:t>, </a:t>
            </a:r>
            <a:r>
              <a:rPr lang="en-US" sz="1400" dirty="0" err="1">
                <a:latin typeface="Comic Sans MS" charset="0"/>
              </a:rPr>
              <a:t>polarisation</a:t>
            </a:r>
            <a:r>
              <a:rPr lang="en-US" sz="1400" dirty="0">
                <a:latin typeface="Comic Sans MS" charset="0"/>
              </a:rPr>
              <a:t> of </a:t>
            </a:r>
            <a:r>
              <a:rPr lang="en-US" sz="1400" dirty="0" err="1">
                <a:latin typeface="Comic Sans MS" charset="0"/>
              </a:rPr>
              <a:t>e+,e</a:t>
            </a:r>
            <a:r>
              <a:rPr lang="en-US" sz="1400" dirty="0">
                <a:latin typeface="Comic Sans MS" charset="0"/>
              </a:rPr>
              <a:t>-</a:t>
            </a: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it-IT" sz="1400" dirty="0">
              <a:latin typeface="Comic Sans MS" charset="0"/>
              <a:cs typeface="Arial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r>
              <a:rPr lang="it-IT" sz="1600" b="1" dirty="0">
                <a:latin typeface="Comic Sans MS" charset="0"/>
                <a:cs typeface="Arial" charset="0"/>
              </a:rPr>
              <a:t>C</a:t>
            </a:r>
            <a:r>
              <a:rPr lang="cs-CZ" sz="1600" b="1" dirty="0" err="1">
                <a:latin typeface="Comic Sans MS" charset="0"/>
                <a:cs typeface="Arial" charset="0"/>
              </a:rPr>
              <a:t>losed</a:t>
            </a:r>
            <a:r>
              <a:rPr lang="cs-CZ" sz="1600" b="1" dirty="0">
                <a:latin typeface="Comic Sans MS" charset="0"/>
                <a:cs typeface="Arial" charset="0"/>
              </a:rPr>
              <a:t> July 2007,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still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lot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of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excellent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data to analyse…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256213" y="3222625"/>
            <a:ext cx="3240087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r>
              <a:rPr lang="en-US" sz="1600" b="1">
                <a:latin typeface="Comic Sans MS" charset="0"/>
                <a:cs typeface="Times New Roman" charset="0"/>
              </a:rPr>
              <a:t>Detectors not originally designed for forward physics, but </a:t>
            </a:r>
            <a:r>
              <a:rPr lang="en-US" sz="1600" b="1">
                <a:solidFill>
                  <a:srgbClr val="CC0000"/>
                </a:solidFill>
                <a:latin typeface="Comic Sans MS" charset="0"/>
                <a:cs typeface="Times New Roman" charset="0"/>
              </a:rPr>
              <a:t>diffraction at HERA is great success story!</a:t>
            </a:r>
          </a:p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endParaRPr lang="it-IT" sz="1600" b="1">
              <a:solidFill>
                <a:srgbClr val="CC0000"/>
              </a:solidFill>
              <a:latin typeface="Comic Sans MS" charset="0"/>
              <a:cs typeface="Times New Roman" charset="0"/>
            </a:endParaRPr>
          </a:p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r>
              <a:rPr lang="en-US" sz="1600" b="1">
                <a:latin typeface="Comic Sans MS" charset="0"/>
                <a:cs typeface="Times New Roman" charset="0"/>
              </a:rPr>
              <a:t>ZEUS forward instrumentation no longer available in HERA II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5288" y="179388"/>
            <a:ext cx="8456612" cy="585787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tIns="22212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50000"/>
              </a:lnSpc>
              <a:buClrTx/>
              <a:buFontTx/>
              <a:buNone/>
            </a:pPr>
            <a:r>
              <a:rPr lang="en-GB" sz="2800" b="1" dirty="0" smtClean="0">
                <a:solidFill>
                  <a:srgbClr val="FF0000"/>
                </a:solidFill>
              </a:rPr>
              <a:t>The HERA Collider and experiments 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940425" y="792163"/>
            <a:ext cx="2628900" cy="1908175"/>
          </a:xfrm>
          <a:prstGeom prst="rect">
            <a:avLst/>
          </a:prstGeom>
          <a:solidFill>
            <a:srgbClr val="99CCFF"/>
          </a:solidFill>
          <a:ln w="9360" cap="sq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3663" indent="-92075">
              <a:lnSpc>
                <a:spcPct val="100000"/>
              </a:lnSpc>
              <a:buFont typeface="Times New Roman" charset="0"/>
              <a:buChar char="•"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r>
              <a:rPr lang="en-US" sz="1600" b="1">
                <a:solidFill>
                  <a:srgbClr val="000000"/>
                </a:solidFill>
              </a:rPr>
              <a:t> Fixed</a:t>
            </a:r>
            <a:r>
              <a:rPr lang="it-IT" sz="1600" b="1">
                <a:solidFill>
                  <a:srgbClr val="000000"/>
                </a:solidFill>
              </a:rPr>
              <a:t> target </a:t>
            </a:r>
            <a:r>
              <a:rPr lang="en-US" sz="1600" b="1">
                <a:solidFill>
                  <a:srgbClr val="000000"/>
                </a:solidFill>
              </a:rPr>
              <a:t>experiment</a:t>
            </a:r>
          </a:p>
          <a:p>
            <a:pPr marL="93663" indent="-92075">
              <a:lnSpc>
                <a:spcPct val="100000"/>
              </a:lnSpc>
              <a:buFont typeface="Times New Roman" charset="0"/>
              <a:buChar char="•"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r>
              <a:rPr lang="it-IT" sz="1600" b="1">
                <a:solidFill>
                  <a:srgbClr val="000000"/>
                </a:solidFill>
              </a:rPr>
              <a:t> </a:t>
            </a:r>
            <a:r>
              <a:rPr lang="it-IT" sz="1600" b="1">
                <a:solidFill>
                  <a:srgbClr val="DC2300"/>
                </a:solidFill>
              </a:rPr>
              <a:t>Intense </a:t>
            </a:r>
            <a:r>
              <a:rPr lang="en-US" sz="1600" b="1">
                <a:solidFill>
                  <a:srgbClr val="DC2300"/>
                </a:solidFill>
              </a:rPr>
              <a:t>program</a:t>
            </a:r>
            <a:r>
              <a:rPr lang="it-IT" sz="1600" b="1">
                <a:solidFill>
                  <a:srgbClr val="DC2300"/>
                </a:solidFill>
              </a:rPr>
              <a:t> on DVCS!  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922338"/>
            <a:ext cx="8572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298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792163" y="774700"/>
            <a:ext cx="7161212" cy="2012950"/>
            <a:chOff x="499" y="488"/>
            <a:chExt cx="4511" cy="1268"/>
          </a:xfrm>
        </p:grpSpPr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663" y="488"/>
              <a:ext cx="3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100000"/>
                </a:lnSpc>
                <a:buClrTx/>
                <a:buFontTx/>
                <a:buNone/>
              </a:pPr>
              <a:r>
                <a:rPr lang="it-IT" b="1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850" y="737"/>
              <a:ext cx="4144" cy="1019"/>
              <a:chOff x="850" y="737"/>
              <a:chExt cx="4144" cy="1019"/>
            </a:xfrm>
          </p:grpSpPr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4291"/>
              <a:stretch>
                <a:fillRect/>
              </a:stretch>
            </p:blipFill>
            <p:spPr bwMode="auto">
              <a:xfrm>
                <a:off x="1064" y="737"/>
                <a:ext cx="3930" cy="10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b="14291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850" y="861"/>
                <a:ext cx="1769" cy="8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1217" y="488"/>
              <a:ext cx="5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100000"/>
                </a:lnSpc>
                <a:buClrTx/>
                <a:buFontTx/>
                <a:buNone/>
              </a:pPr>
              <a:r>
                <a:rPr lang="it-IT" b="1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567" y="669"/>
              <a:ext cx="1915" cy="965"/>
              <a:chOff x="567" y="669"/>
              <a:chExt cx="1915" cy="965"/>
            </a:xfrm>
          </p:grpSpPr>
          <p:graphicFrame>
            <p:nvGraphicFramePr>
              <p:cNvPr id="12" name="Object 8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6" cy="7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84530" r:id="rId4" imgW="73080" imgH="169200" progId="">
                      <p:embed/>
                    </p:oleObj>
                  </mc:Choice>
                  <mc:Fallback>
                    <p:oleObj r:id="rId4" imgW="73080" imgH="1692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94" y="1563"/>
                            <a:ext cx="36" cy="71"/>
                          </a:xfrm>
                          <a:prstGeom prst="rect">
                            <a:avLst/>
                          </a:prstGeom>
                          <a:noFill/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blipFill dpi="0" rotWithShape="0">
                                  <a:blip/>
                                  <a:srcRect/>
                                  <a:stretch>
                                    <a:fillRect/>
                                  </a:stretch>
                                </a:blip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3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3" cy="42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Freeform 10"/>
              <p:cNvSpPr>
                <a:spLocks noChangeArrowheads="1"/>
              </p:cNvSpPr>
              <p:nvPr/>
            </p:nvSpPr>
            <p:spPr bwMode="auto">
              <a:xfrm rot="5400000">
                <a:off x="1452" y="1398"/>
                <a:ext cx="342" cy="57"/>
              </a:xfrm>
              <a:custGeom>
                <a:avLst/>
                <a:gdLst>
                  <a:gd name="T0" fmla="*/ 0 w 1875"/>
                  <a:gd name="T1" fmla="*/ 143 h 290"/>
                  <a:gd name="T2" fmla="*/ 53 w 1875"/>
                  <a:gd name="T3" fmla="*/ 143 h 290"/>
                  <a:gd name="T4" fmla="*/ 59 w 1875"/>
                  <a:gd name="T5" fmla="*/ 144 h 290"/>
                  <a:gd name="T6" fmla="*/ 102 w 1875"/>
                  <a:gd name="T7" fmla="*/ 239 h 290"/>
                  <a:gd name="T8" fmla="*/ 179 w 1875"/>
                  <a:gd name="T9" fmla="*/ 288 h 290"/>
                  <a:gd name="T10" fmla="*/ 258 w 1875"/>
                  <a:gd name="T11" fmla="*/ 239 h 290"/>
                  <a:gd name="T12" fmla="*/ 318 w 1875"/>
                  <a:gd name="T13" fmla="*/ 102 h 290"/>
                  <a:gd name="T14" fmla="*/ 285 w 1875"/>
                  <a:gd name="T15" fmla="*/ 2 h 290"/>
                  <a:gd name="T16" fmla="*/ 255 w 1875"/>
                  <a:gd name="T17" fmla="*/ 101 h 290"/>
                  <a:gd name="T18" fmla="*/ 314 w 1875"/>
                  <a:gd name="T19" fmla="*/ 240 h 290"/>
                  <a:gd name="T20" fmla="*/ 395 w 1875"/>
                  <a:gd name="T21" fmla="*/ 290 h 290"/>
                  <a:gd name="T22" fmla="*/ 476 w 1875"/>
                  <a:gd name="T23" fmla="*/ 237 h 290"/>
                  <a:gd name="T24" fmla="*/ 531 w 1875"/>
                  <a:gd name="T25" fmla="*/ 98 h 290"/>
                  <a:gd name="T26" fmla="*/ 498 w 1875"/>
                  <a:gd name="T27" fmla="*/ 2 h 290"/>
                  <a:gd name="T28" fmla="*/ 468 w 1875"/>
                  <a:gd name="T29" fmla="*/ 98 h 290"/>
                  <a:gd name="T30" fmla="*/ 524 w 1875"/>
                  <a:gd name="T31" fmla="*/ 236 h 290"/>
                  <a:gd name="T32" fmla="*/ 605 w 1875"/>
                  <a:gd name="T33" fmla="*/ 290 h 290"/>
                  <a:gd name="T34" fmla="*/ 689 w 1875"/>
                  <a:gd name="T35" fmla="*/ 236 h 290"/>
                  <a:gd name="T36" fmla="*/ 747 w 1875"/>
                  <a:gd name="T37" fmla="*/ 95 h 290"/>
                  <a:gd name="T38" fmla="*/ 714 w 1875"/>
                  <a:gd name="T39" fmla="*/ 0 h 290"/>
                  <a:gd name="T40" fmla="*/ 681 w 1875"/>
                  <a:gd name="T41" fmla="*/ 98 h 290"/>
                  <a:gd name="T42" fmla="*/ 738 w 1875"/>
                  <a:gd name="T43" fmla="*/ 234 h 290"/>
                  <a:gd name="T44" fmla="*/ 822 w 1875"/>
                  <a:gd name="T45" fmla="*/ 290 h 290"/>
                  <a:gd name="T46" fmla="*/ 905 w 1875"/>
                  <a:gd name="T47" fmla="*/ 237 h 290"/>
                  <a:gd name="T48" fmla="*/ 962 w 1875"/>
                  <a:gd name="T49" fmla="*/ 99 h 290"/>
                  <a:gd name="T50" fmla="*/ 927 w 1875"/>
                  <a:gd name="T51" fmla="*/ 2 h 290"/>
                  <a:gd name="T52" fmla="*/ 896 w 1875"/>
                  <a:gd name="T53" fmla="*/ 99 h 290"/>
                  <a:gd name="T54" fmla="*/ 956 w 1875"/>
                  <a:gd name="T55" fmla="*/ 239 h 290"/>
                  <a:gd name="T56" fmla="*/ 1035 w 1875"/>
                  <a:gd name="T57" fmla="*/ 288 h 290"/>
                  <a:gd name="T58" fmla="*/ 1118 w 1875"/>
                  <a:gd name="T59" fmla="*/ 237 h 290"/>
                  <a:gd name="T60" fmla="*/ 1175 w 1875"/>
                  <a:gd name="T61" fmla="*/ 101 h 290"/>
                  <a:gd name="T62" fmla="*/ 1142 w 1875"/>
                  <a:gd name="T63" fmla="*/ 2 h 290"/>
                  <a:gd name="T64" fmla="*/ 1109 w 1875"/>
                  <a:gd name="T65" fmla="*/ 99 h 290"/>
                  <a:gd name="T66" fmla="*/ 1169 w 1875"/>
                  <a:gd name="T67" fmla="*/ 240 h 290"/>
                  <a:gd name="T68" fmla="*/ 1250 w 1875"/>
                  <a:gd name="T69" fmla="*/ 288 h 290"/>
                  <a:gd name="T70" fmla="*/ 1331 w 1875"/>
                  <a:gd name="T71" fmla="*/ 239 h 290"/>
                  <a:gd name="T72" fmla="*/ 1394 w 1875"/>
                  <a:gd name="T73" fmla="*/ 102 h 290"/>
                  <a:gd name="T74" fmla="*/ 1359 w 1875"/>
                  <a:gd name="T75" fmla="*/ 3 h 290"/>
                  <a:gd name="T76" fmla="*/ 1326 w 1875"/>
                  <a:gd name="T77" fmla="*/ 101 h 290"/>
                  <a:gd name="T78" fmla="*/ 1385 w 1875"/>
                  <a:gd name="T79" fmla="*/ 239 h 290"/>
                  <a:gd name="T80" fmla="*/ 1464 w 1875"/>
                  <a:gd name="T81" fmla="*/ 290 h 290"/>
                  <a:gd name="T82" fmla="*/ 1547 w 1875"/>
                  <a:gd name="T83" fmla="*/ 240 h 290"/>
                  <a:gd name="T84" fmla="*/ 1602 w 1875"/>
                  <a:gd name="T85" fmla="*/ 101 h 290"/>
                  <a:gd name="T86" fmla="*/ 1574 w 1875"/>
                  <a:gd name="T87" fmla="*/ 3 h 290"/>
                  <a:gd name="T88" fmla="*/ 1538 w 1875"/>
                  <a:gd name="T89" fmla="*/ 99 h 290"/>
                  <a:gd name="T90" fmla="*/ 1598 w 1875"/>
                  <a:gd name="T91" fmla="*/ 240 h 290"/>
                  <a:gd name="T92" fmla="*/ 1680 w 1875"/>
                  <a:gd name="T93" fmla="*/ 290 h 290"/>
                  <a:gd name="T94" fmla="*/ 1757 w 1875"/>
                  <a:gd name="T95" fmla="*/ 240 h 290"/>
                  <a:gd name="T96" fmla="*/ 1796 w 1875"/>
                  <a:gd name="T97" fmla="*/ 146 h 290"/>
                  <a:gd name="T98" fmla="*/ 1806 w 1875"/>
                  <a:gd name="T99" fmla="*/ 146 h 290"/>
                  <a:gd name="T100" fmla="*/ 1875 w 1875"/>
                  <a:gd name="T101" fmla="*/ 14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Freeform 11"/>
              <p:cNvSpPr>
                <a:spLocks noChangeArrowheads="1"/>
              </p:cNvSpPr>
              <p:nvPr/>
            </p:nvSpPr>
            <p:spPr bwMode="auto">
              <a:xfrm rot="5400000">
                <a:off x="1533" y="1295"/>
                <a:ext cx="342" cy="58"/>
              </a:xfrm>
              <a:custGeom>
                <a:avLst/>
                <a:gdLst>
                  <a:gd name="T0" fmla="*/ 0 w 1875"/>
                  <a:gd name="T1" fmla="*/ 143 h 290"/>
                  <a:gd name="T2" fmla="*/ 53 w 1875"/>
                  <a:gd name="T3" fmla="*/ 143 h 290"/>
                  <a:gd name="T4" fmla="*/ 59 w 1875"/>
                  <a:gd name="T5" fmla="*/ 144 h 290"/>
                  <a:gd name="T6" fmla="*/ 102 w 1875"/>
                  <a:gd name="T7" fmla="*/ 239 h 290"/>
                  <a:gd name="T8" fmla="*/ 179 w 1875"/>
                  <a:gd name="T9" fmla="*/ 288 h 290"/>
                  <a:gd name="T10" fmla="*/ 258 w 1875"/>
                  <a:gd name="T11" fmla="*/ 239 h 290"/>
                  <a:gd name="T12" fmla="*/ 318 w 1875"/>
                  <a:gd name="T13" fmla="*/ 102 h 290"/>
                  <a:gd name="T14" fmla="*/ 285 w 1875"/>
                  <a:gd name="T15" fmla="*/ 2 h 290"/>
                  <a:gd name="T16" fmla="*/ 255 w 1875"/>
                  <a:gd name="T17" fmla="*/ 101 h 290"/>
                  <a:gd name="T18" fmla="*/ 314 w 1875"/>
                  <a:gd name="T19" fmla="*/ 240 h 290"/>
                  <a:gd name="T20" fmla="*/ 395 w 1875"/>
                  <a:gd name="T21" fmla="*/ 290 h 290"/>
                  <a:gd name="T22" fmla="*/ 476 w 1875"/>
                  <a:gd name="T23" fmla="*/ 237 h 290"/>
                  <a:gd name="T24" fmla="*/ 531 w 1875"/>
                  <a:gd name="T25" fmla="*/ 98 h 290"/>
                  <a:gd name="T26" fmla="*/ 498 w 1875"/>
                  <a:gd name="T27" fmla="*/ 2 h 290"/>
                  <a:gd name="T28" fmla="*/ 468 w 1875"/>
                  <a:gd name="T29" fmla="*/ 98 h 290"/>
                  <a:gd name="T30" fmla="*/ 524 w 1875"/>
                  <a:gd name="T31" fmla="*/ 236 h 290"/>
                  <a:gd name="T32" fmla="*/ 605 w 1875"/>
                  <a:gd name="T33" fmla="*/ 290 h 290"/>
                  <a:gd name="T34" fmla="*/ 689 w 1875"/>
                  <a:gd name="T35" fmla="*/ 236 h 290"/>
                  <a:gd name="T36" fmla="*/ 747 w 1875"/>
                  <a:gd name="T37" fmla="*/ 95 h 290"/>
                  <a:gd name="T38" fmla="*/ 714 w 1875"/>
                  <a:gd name="T39" fmla="*/ 0 h 290"/>
                  <a:gd name="T40" fmla="*/ 681 w 1875"/>
                  <a:gd name="T41" fmla="*/ 98 h 290"/>
                  <a:gd name="T42" fmla="*/ 738 w 1875"/>
                  <a:gd name="T43" fmla="*/ 234 h 290"/>
                  <a:gd name="T44" fmla="*/ 822 w 1875"/>
                  <a:gd name="T45" fmla="*/ 290 h 290"/>
                  <a:gd name="T46" fmla="*/ 905 w 1875"/>
                  <a:gd name="T47" fmla="*/ 237 h 290"/>
                  <a:gd name="T48" fmla="*/ 962 w 1875"/>
                  <a:gd name="T49" fmla="*/ 99 h 290"/>
                  <a:gd name="T50" fmla="*/ 927 w 1875"/>
                  <a:gd name="T51" fmla="*/ 2 h 290"/>
                  <a:gd name="T52" fmla="*/ 896 w 1875"/>
                  <a:gd name="T53" fmla="*/ 99 h 290"/>
                  <a:gd name="T54" fmla="*/ 956 w 1875"/>
                  <a:gd name="T55" fmla="*/ 239 h 290"/>
                  <a:gd name="T56" fmla="*/ 1035 w 1875"/>
                  <a:gd name="T57" fmla="*/ 288 h 290"/>
                  <a:gd name="T58" fmla="*/ 1118 w 1875"/>
                  <a:gd name="T59" fmla="*/ 237 h 290"/>
                  <a:gd name="T60" fmla="*/ 1175 w 1875"/>
                  <a:gd name="T61" fmla="*/ 101 h 290"/>
                  <a:gd name="T62" fmla="*/ 1142 w 1875"/>
                  <a:gd name="T63" fmla="*/ 2 h 290"/>
                  <a:gd name="T64" fmla="*/ 1109 w 1875"/>
                  <a:gd name="T65" fmla="*/ 99 h 290"/>
                  <a:gd name="T66" fmla="*/ 1169 w 1875"/>
                  <a:gd name="T67" fmla="*/ 240 h 290"/>
                  <a:gd name="T68" fmla="*/ 1250 w 1875"/>
                  <a:gd name="T69" fmla="*/ 288 h 290"/>
                  <a:gd name="T70" fmla="*/ 1331 w 1875"/>
                  <a:gd name="T71" fmla="*/ 239 h 290"/>
                  <a:gd name="T72" fmla="*/ 1394 w 1875"/>
                  <a:gd name="T73" fmla="*/ 102 h 290"/>
                  <a:gd name="T74" fmla="*/ 1359 w 1875"/>
                  <a:gd name="T75" fmla="*/ 3 h 290"/>
                  <a:gd name="T76" fmla="*/ 1326 w 1875"/>
                  <a:gd name="T77" fmla="*/ 101 h 290"/>
                  <a:gd name="T78" fmla="*/ 1385 w 1875"/>
                  <a:gd name="T79" fmla="*/ 239 h 290"/>
                  <a:gd name="T80" fmla="*/ 1464 w 1875"/>
                  <a:gd name="T81" fmla="*/ 290 h 290"/>
                  <a:gd name="T82" fmla="*/ 1547 w 1875"/>
                  <a:gd name="T83" fmla="*/ 240 h 290"/>
                  <a:gd name="T84" fmla="*/ 1602 w 1875"/>
                  <a:gd name="T85" fmla="*/ 101 h 290"/>
                  <a:gd name="T86" fmla="*/ 1574 w 1875"/>
                  <a:gd name="T87" fmla="*/ 3 h 290"/>
                  <a:gd name="T88" fmla="*/ 1538 w 1875"/>
                  <a:gd name="T89" fmla="*/ 99 h 290"/>
                  <a:gd name="T90" fmla="*/ 1598 w 1875"/>
                  <a:gd name="T91" fmla="*/ 240 h 290"/>
                  <a:gd name="T92" fmla="*/ 1680 w 1875"/>
                  <a:gd name="T93" fmla="*/ 290 h 290"/>
                  <a:gd name="T94" fmla="*/ 1757 w 1875"/>
                  <a:gd name="T95" fmla="*/ 240 h 290"/>
                  <a:gd name="T96" fmla="*/ 1796 w 1875"/>
                  <a:gd name="T97" fmla="*/ 146 h 290"/>
                  <a:gd name="T98" fmla="*/ 1806 w 1875"/>
                  <a:gd name="T99" fmla="*/ 146 h 290"/>
                  <a:gd name="T100" fmla="*/ 1875 w 1875"/>
                  <a:gd name="T101" fmla="*/ 14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 flipV="1">
                <a:off x="1157" y="1526"/>
                <a:ext cx="393" cy="44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1" cy="35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5" cy="177"/>
              </a:xfrm>
              <a:prstGeom prst="ellipse">
                <a:avLst/>
              </a:prstGeom>
              <a:solidFill>
                <a:srgbClr val="FFFFFF"/>
              </a:solidFill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1017" y="1429"/>
                <a:ext cx="211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p</a:t>
                </a:r>
              </a:p>
            </p:txBody>
          </p:sp>
          <p:sp>
            <p:nvSpPr>
              <p:cNvPr id="20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59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0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0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7" cy="177"/>
              </a:xfrm>
              <a:custGeom>
                <a:avLst/>
                <a:gdLst>
                  <a:gd name="T0" fmla="*/ 40 w 380"/>
                  <a:gd name="T1" fmla="*/ 10 h 311"/>
                  <a:gd name="T2" fmla="*/ 15 w 380"/>
                  <a:gd name="T3" fmla="*/ 71 h 311"/>
                  <a:gd name="T4" fmla="*/ 125 w 380"/>
                  <a:gd name="T5" fmla="*/ 9 h 311"/>
                  <a:gd name="T6" fmla="*/ 74 w 380"/>
                  <a:gd name="T7" fmla="*/ 126 h 311"/>
                  <a:gd name="T8" fmla="*/ 185 w 380"/>
                  <a:gd name="T9" fmla="*/ 66 h 311"/>
                  <a:gd name="T10" fmla="*/ 134 w 380"/>
                  <a:gd name="T11" fmla="*/ 182 h 311"/>
                  <a:gd name="T12" fmla="*/ 245 w 380"/>
                  <a:gd name="T13" fmla="*/ 121 h 311"/>
                  <a:gd name="T14" fmla="*/ 194 w 380"/>
                  <a:gd name="T15" fmla="*/ 237 h 311"/>
                  <a:gd name="T16" fmla="*/ 305 w 380"/>
                  <a:gd name="T17" fmla="*/ 179 h 311"/>
                  <a:gd name="T18" fmla="*/ 254 w 380"/>
                  <a:gd name="T19" fmla="*/ 293 h 311"/>
                  <a:gd name="T20" fmla="*/ 366 w 380"/>
                  <a:gd name="T21" fmla="*/ 235 h 311"/>
                  <a:gd name="T22" fmla="*/ 339 w 380"/>
                  <a:gd name="T23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Freeform 20"/>
              <p:cNvSpPr>
                <a:spLocks noChangeArrowheads="1"/>
              </p:cNvSpPr>
              <p:nvPr/>
            </p:nvSpPr>
            <p:spPr bwMode="auto">
              <a:xfrm rot="17280000">
                <a:off x="1989" y="1041"/>
                <a:ext cx="216" cy="177"/>
              </a:xfrm>
              <a:custGeom>
                <a:avLst/>
                <a:gdLst>
                  <a:gd name="T0" fmla="*/ 40 w 380"/>
                  <a:gd name="T1" fmla="*/ 10 h 311"/>
                  <a:gd name="T2" fmla="*/ 15 w 380"/>
                  <a:gd name="T3" fmla="*/ 71 h 311"/>
                  <a:gd name="T4" fmla="*/ 125 w 380"/>
                  <a:gd name="T5" fmla="*/ 9 h 311"/>
                  <a:gd name="T6" fmla="*/ 74 w 380"/>
                  <a:gd name="T7" fmla="*/ 126 h 311"/>
                  <a:gd name="T8" fmla="*/ 185 w 380"/>
                  <a:gd name="T9" fmla="*/ 66 h 311"/>
                  <a:gd name="T10" fmla="*/ 134 w 380"/>
                  <a:gd name="T11" fmla="*/ 182 h 311"/>
                  <a:gd name="T12" fmla="*/ 245 w 380"/>
                  <a:gd name="T13" fmla="*/ 121 h 311"/>
                  <a:gd name="T14" fmla="*/ 194 w 380"/>
                  <a:gd name="T15" fmla="*/ 237 h 311"/>
                  <a:gd name="T16" fmla="*/ 305 w 380"/>
                  <a:gd name="T17" fmla="*/ 179 h 311"/>
                  <a:gd name="T18" fmla="*/ 254 w 380"/>
                  <a:gd name="T19" fmla="*/ 293 h 311"/>
                  <a:gd name="T20" fmla="*/ 366 w 380"/>
                  <a:gd name="T21" fmla="*/ 235 h 311"/>
                  <a:gd name="T22" fmla="*/ 339 w 380"/>
                  <a:gd name="T23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Text Box 21"/>
              <p:cNvSpPr txBox="1">
                <a:spLocks noChangeArrowheads="1"/>
              </p:cNvSpPr>
              <p:nvPr/>
            </p:nvSpPr>
            <p:spPr bwMode="auto">
              <a:xfrm>
                <a:off x="2032" y="1403"/>
                <a:ext cx="211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p</a:t>
                </a:r>
              </a:p>
            </p:txBody>
          </p:sp>
          <p:sp>
            <p:nvSpPr>
              <p:cNvPr id="26" name="Text Box 22"/>
              <p:cNvSpPr txBox="1">
                <a:spLocks noChangeArrowheads="1"/>
              </p:cNvSpPr>
              <p:nvPr/>
            </p:nvSpPr>
            <p:spPr bwMode="auto">
              <a:xfrm>
                <a:off x="2111" y="786"/>
                <a:ext cx="370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buClrTx/>
                  <a:buFontTx/>
                  <a:buNone/>
                </a:pPr>
                <a:r>
                  <a:rPr lang="it-IT" sz="2800" b="1">
                    <a:latin typeface="Symbol" charset="0"/>
                    <a:cs typeface="Symbol" charset="0"/>
                  </a:rPr>
                  <a:t></a:t>
                </a:r>
              </a:p>
            </p:txBody>
          </p:sp>
          <p:sp>
            <p:nvSpPr>
              <p:cNvPr id="27" name="Text Box 23"/>
              <p:cNvSpPr txBox="1">
                <a:spLocks noChangeArrowheads="1"/>
              </p:cNvSpPr>
              <p:nvPr/>
            </p:nvSpPr>
            <p:spPr bwMode="auto">
              <a:xfrm>
                <a:off x="881" y="1016"/>
                <a:ext cx="51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buClrTx/>
                  <a:buFontTx/>
                  <a:buNone/>
                </a:pPr>
                <a:r>
                  <a:rPr lang="it-IT" sz="2800" b="1">
                    <a:latin typeface="Symbol" charset="0"/>
                    <a:cs typeface="Symbol" charset="0"/>
                  </a:rPr>
                  <a:t></a:t>
                </a:r>
                <a:r>
                  <a:rPr lang="it-IT" sz="2800" b="1" baseline="30000">
                    <a:latin typeface="Symbol" charset="0"/>
                    <a:cs typeface="Symbol" charset="0"/>
                  </a:rPr>
                  <a:t></a:t>
                </a:r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0" cy="33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 flipV="1">
                <a:off x="1179" y="803"/>
                <a:ext cx="380" cy="182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1521" y="669"/>
                <a:ext cx="202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e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567" y="842"/>
                <a:ext cx="202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e</a:t>
                </a:r>
              </a:p>
            </p:txBody>
          </p:sp>
        </p:grpSp>
        <p:sp>
          <p:nvSpPr>
            <p:cNvPr id="10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2" cy="1144"/>
            </a:xfrm>
            <a:prstGeom prst="rect">
              <a:avLst/>
            </a:prstGeom>
            <a:noFill/>
            <a:ln w="19080" cap="sq">
              <a:solidFill>
                <a:srgbClr val="3333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7" cy="1144"/>
            </a:xfrm>
            <a:prstGeom prst="rect">
              <a:avLst/>
            </a:prstGeom>
            <a:noFill/>
            <a:ln w="1908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2051050" y="4743450"/>
            <a:ext cx="432117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Times New Roman" charset="0"/>
              </a:rPr>
              <a:t>Wrong-sign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sz="2000" dirty="0">
                <a:solidFill>
                  <a:srgbClr val="FF0000"/>
                </a:solidFill>
                <a:latin typeface="Times New Roman" charset="0"/>
              </a:rPr>
              <a:t>sample:     </a:t>
            </a:r>
            <a:r>
              <a:rPr lang="en-US" sz="2000" dirty="0">
                <a:latin typeface="Times New Roman" charset="0"/>
              </a:rPr>
              <a:t>a negative track match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 dirty="0">
                <a:latin typeface="Times New Roman" charset="0"/>
              </a:rPr>
              <a:t>                 </a:t>
            </a:r>
            <a:r>
              <a:rPr lang="en-US" sz="2000" dirty="0">
                <a:latin typeface="Times New Roman" charset="0"/>
              </a:rPr>
              <a:t>second</a:t>
            </a:r>
            <a:r>
              <a:rPr lang="it-IT" sz="2000" dirty="0">
                <a:latin typeface="Times New Roman" charset="0"/>
              </a:rPr>
              <a:t> candidate</a:t>
            </a:r>
            <a:r>
              <a:rPr lang="it-IT" sz="2000" dirty="0">
                <a:solidFill>
                  <a:srgbClr val="FF0000"/>
                </a:solidFill>
                <a:latin typeface="Times New Roman" charset="0"/>
              </a:rPr>
              <a:t> </a:t>
            </a:r>
          </a:p>
        </p:txBody>
      </p:sp>
      <p:pic>
        <p:nvPicPr>
          <p:cNvPr id="35" name="Picture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" r="54330"/>
          <a:stretch>
            <a:fillRect/>
          </a:stretch>
        </p:blipFill>
        <p:spPr bwMode="auto">
          <a:xfrm>
            <a:off x="0" y="3951288"/>
            <a:ext cx="1979613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822" r="5433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6" name="Picture 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4"/>
          <a:stretch>
            <a:fillRect/>
          </a:stretch>
        </p:blipFill>
        <p:spPr bwMode="auto">
          <a:xfrm>
            <a:off x="0" y="3016250"/>
            <a:ext cx="19796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5515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7" name="Text Box 33"/>
          <p:cNvSpPr txBox="1">
            <a:spLocks noChangeArrowheads="1"/>
          </p:cNvSpPr>
          <p:nvPr/>
        </p:nvSpPr>
        <p:spPr bwMode="auto">
          <a:xfrm>
            <a:off x="2051050" y="3159125"/>
            <a:ext cx="5616575" cy="7032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>
                <a:srgbClr val="FF0000"/>
              </a:buClr>
              <a:buFont typeface="Symbol" charset="0"/>
              <a:buChar char=""/>
            </a:pPr>
            <a:r>
              <a:rPr lang="it-IT" sz="2000">
                <a:solidFill>
                  <a:srgbClr val="FF0000"/>
                </a:solidFill>
                <a:latin typeface="Times New Roman" charset="0"/>
              </a:rPr>
              <a:t> sample: </a:t>
            </a:r>
            <a:r>
              <a:rPr lang="it-IT" sz="2000">
                <a:latin typeface="Times New Roman" charset="0"/>
              </a:rPr>
              <a:t>no tracks matching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latin typeface="Times New Roman" charset="0"/>
              </a:rPr>
              <a:t>                second candidate</a:t>
            </a:r>
          </a:p>
        </p:txBody>
      </p:sp>
      <p:sp>
        <p:nvSpPr>
          <p:cNvPr id="38" name="Text Box 34"/>
          <p:cNvSpPr txBox="1">
            <a:spLocks noChangeArrowheads="1"/>
          </p:cNvSpPr>
          <p:nvPr/>
        </p:nvSpPr>
        <p:spPr bwMode="auto">
          <a:xfrm>
            <a:off x="2049463" y="3951288"/>
            <a:ext cx="3379787" cy="7032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solidFill>
                  <a:srgbClr val="FF0000"/>
                </a:solidFill>
                <a:latin typeface="Times New Roman" charset="0"/>
              </a:rPr>
              <a:t>e</a:t>
            </a:r>
            <a:r>
              <a:rPr lang="it-IT" sz="2000" baseline="3000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it-IT" sz="2000">
                <a:solidFill>
                  <a:srgbClr val="FF0000"/>
                </a:solidFill>
                <a:latin typeface="Times New Roman" charset="0"/>
              </a:rPr>
              <a:t>sample:</a:t>
            </a:r>
            <a:r>
              <a:rPr lang="it-IT" sz="2000">
                <a:latin typeface="Times New Roman" charset="0"/>
              </a:rPr>
              <a:t>   a track match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latin typeface="Times New Roman" charset="0"/>
              </a:rPr>
              <a:t>                  second candidate</a:t>
            </a:r>
          </a:p>
        </p:txBody>
      </p:sp>
      <p:sp>
        <p:nvSpPr>
          <p:cNvPr id="39" name="Text Box 35"/>
          <p:cNvSpPr txBox="1">
            <a:spLocks noChangeArrowheads="1"/>
          </p:cNvSpPr>
          <p:nvPr/>
        </p:nvSpPr>
        <p:spPr bwMode="auto">
          <a:xfrm>
            <a:off x="6510338" y="3191589"/>
            <a:ext cx="1752600" cy="6549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err="1" smtClean="0">
                <a:solidFill>
                  <a:srgbClr val="0000FF"/>
                </a:solidFill>
                <a:latin typeface="Times New Roman" charset="0"/>
              </a:rPr>
              <a:t>Signal</a:t>
            </a:r>
            <a:r>
              <a:rPr lang="it-IT" b="1" dirty="0" smtClean="0">
                <a:solidFill>
                  <a:srgbClr val="0000FF"/>
                </a:solidFill>
                <a:latin typeface="Times New Roman" charset="0"/>
              </a:rPr>
              <a:t> sample</a:t>
            </a: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 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DVCS+BH)</a:t>
            </a:r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6188075" y="4007010"/>
            <a:ext cx="2592388" cy="6792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smtClean="0">
                <a:solidFill>
                  <a:srgbClr val="0000FF"/>
                </a:solidFill>
                <a:latin typeface="Times New Roman" charset="0"/>
              </a:rPr>
              <a:t>Control sample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smtClean="0">
                <a:solidFill>
                  <a:srgbClr val="00CC00"/>
                </a:solidFill>
                <a:latin typeface="Times New Roman" charset="0"/>
              </a:rPr>
              <a:t>(</a:t>
            </a: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BH+ </a:t>
            </a:r>
            <a:r>
              <a:rPr lang="it-IT" b="1" dirty="0" err="1">
                <a:solidFill>
                  <a:srgbClr val="00CC00"/>
                </a:solidFill>
                <a:latin typeface="Times New Roman" charset="0"/>
              </a:rPr>
              <a:t>d</a:t>
            </a:r>
            <a:r>
              <a:rPr lang="it-IT" b="1" dirty="0" err="1">
                <a:solidFill>
                  <a:srgbClr val="00CC00"/>
                </a:solidFill>
              </a:rPr>
              <a:t>ilepton</a:t>
            </a:r>
            <a:r>
              <a:rPr lang="it-IT" b="1" dirty="0">
                <a:solidFill>
                  <a:srgbClr val="00CC00"/>
                </a:solidFill>
              </a:rPr>
              <a:t> + </a:t>
            </a:r>
            <a:r>
              <a:rPr lang="it-IT" b="1" dirty="0" err="1">
                <a:solidFill>
                  <a:srgbClr val="00CC00"/>
                </a:solidFill>
              </a:rPr>
              <a:t>J</a:t>
            </a:r>
            <a:r>
              <a:rPr lang="it-IT" b="1" dirty="0">
                <a:solidFill>
                  <a:srgbClr val="00CC00"/>
                </a:solidFill>
              </a:rPr>
              <a:t>/</a:t>
            </a:r>
            <a:r>
              <a:rPr lang="it-IT" sz="2000" b="1" dirty="0">
                <a:solidFill>
                  <a:srgbClr val="00CC00"/>
                </a:solidFill>
                <a:latin typeface="Symbol" charset="0"/>
                <a:cs typeface="Symbol" charset="0"/>
              </a:rPr>
              <a:t></a:t>
            </a:r>
            <a:r>
              <a:rPr lang="it-IT" b="1" dirty="0">
                <a:solidFill>
                  <a:srgbClr val="00CC00"/>
                </a:solidFill>
                <a:latin typeface="Times New Roman" charset="0"/>
              </a:rPr>
              <a:t>)</a:t>
            </a: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6408738" y="5065811"/>
            <a:ext cx="2232025" cy="68570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Control sample</a:t>
            </a:r>
          </a:p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it-IT" b="1" dirty="0" smtClean="0">
                <a:solidFill>
                  <a:srgbClr val="00CC00"/>
                </a:solidFill>
                <a:latin typeface="Times New Roman"/>
                <a:cs typeface="Times New Roman"/>
              </a:rPr>
              <a:t>(</a:t>
            </a:r>
            <a:r>
              <a:rPr lang="it-IT" b="1" dirty="0" err="1">
                <a:solidFill>
                  <a:srgbClr val="00CC00"/>
                </a:solidFill>
                <a:latin typeface="Times New Roman"/>
                <a:cs typeface="Times New Roman"/>
              </a:rPr>
              <a:t>dilepton</a:t>
            </a:r>
            <a:r>
              <a:rPr lang="it-IT" b="1" dirty="0">
                <a:solidFill>
                  <a:srgbClr val="00CC00"/>
                </a:solidFill>
                <a:latin typeface="Times New Roman"/>
                <a:cs typeface="Times New Roman"/>
              </a:rPr>
              <a:t> + </a:t>
            </a:r>
            <a:r>
              <a:rPr lang="it-IT" b="1" dirty="0" err="1">
                <a:solidFill>
                  <a:srgbClr val="00CC00"/>
                </a:solidFill>
                <a:latin typeface="Times New Roman"/>
                <a:cs typeface="Times New Roman"/>
              </a:rPr>
              <a:t>J</a:t>
            </a:r>
            <a:r>
              <a:rPr lang="it-IT" b="1" dirty="0">
                <a:solidFill>
                  <a:srgbClr val="00CC00"/>
                </a:solidFill>
                <a:latin typeface="Times New Roman"/>
                <a:cs typeface="Times New Roman"/>
              </a:rPr>
              <a:t>/</a:t>
            </a:r>
            <a:r>
              <a:rPr lang="it-IT" sz="2000" b="1" dirty="0">
                <a:solidFill>
                  <a:srgbClr val="00CC00"/>
                </a:solidFill>
                <a:latin typeface="Times New Roman"/>
                <a:cs typeface="Times New Roman"/>
              </a:rPr>
              <a:t></a:t>
            </a:r>
            <a:r>
              <a:rPr lang="it-IT" b="1" dirty="0">
                <a:solidFill>
                  <a:srgbClr val="00CC00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42" name="Line 38"/>
          <p:cNvSpPr>
            <a:spLocks noChangeShapeType="1"/>
          </p:cNvSpPr>
          <p:nvPr/>
        </p:nvSpPr>
        <p:spPr bwMode="auto">
          <a:xfrm flipV="1">
            <a:off x="1763713" y="3582988"/>
            <a:ext cx="576262" cy="233362"/>
          </a:xfrm>
          <a:prstGeom prst="line">
            <a:avLst/>
          </a:prstGeom>
          <a:noFill/>
          <a:ln w="28440" cap="sq">
            <a:solidFill>
              <a:srgbClr val="3333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39"/>
          <p:cNvSpPr>
            <a:spLocks noChangeShapeType="1"/>
          </p:cNvSpPr>
          <p:nvPr/>
        </p:nvSpPr>
        <p:spPr bwMode="auto">
          <a:xfrm flipV="1">
            <a:off x="1763713" y="4518025"/>
            <a:ext cx="576262" cy="233363"/>
          </a:xfrm>
          <a:prstGeom prst="line">
            <a:avLst/>
          </a:prstGeom>
          <a:noFill/>
          <a:ln w="28440" cap="sq">
            <a:solidFill>
              <a:srgbClr val="3333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201613" y="111125"/>
            <a:ext cx="8269287" cy="58578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ZEUS - Strategy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9745" y="2635252"/>
            <a:ext cx="8777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 two electromagnetic candidates (ordered in energy) and up to one track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22499" y="5886689"/>
            <a:ext cx="570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Details on the event selection in the </a:t>
            </a:r>
            <a:r>
              <a:rPr lang="en-US" sz="2000" b="1" dirty="0" smtClean="0">
                <a:solidFill>
                  <a:srgbClr val="FF0000"/>
                </a:solidFill>
              </a:rPr>
              <a:t>back up </a:t>
            </a:r>
            <a:r>
              <a:rPr lang="en-US" sz="2000" b="1" dirty="0" smtClean="0">
                <a:solidFill>
                  <a:srgbClr val="0000FF"/>
                </a:solidFill>
              </a:rPr>
              <a:t>slides</a:t>
            </a:r>
            <a:endParaRPr lang="en-US" sz="2000" b="1" dirty="0">
              <a:solidFill>
                <a:srgbClr val="0000FF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8215" y="5515176"/>
            <a:ext cx="2056336" cy="898266"/>
            <a:chOff x="5351214" y="3520469"/>
            <a:chExt cx="2056336" cy="898266"/>
          </a:xfrm>
        </p:grpSpPr>
        <p:sp>
          <p:nvSpPr>
            <p:cNvPr id="48" name="Text Box 4"/>
            <p:cNvSpPr txBox="1">
              <a:spLocks noChangeArrowheads="1"/>
            </p:cNvSpPr>
            <p:nvPr/>
          </p:nvSpPr>
          <p:spPr bwMode="auto">
            <a:xfrm>
              <a:off x="5351214" y="3585557"/>
              <a:ext cx="2056336" cy="833178"/>
            </a:xfrm>
            <a:prstGeom prst="rect">
              <a:avLst/>
            </a:prstGeom>
            <a:noFill/>
            <a:ln w="2844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600" b="1" dirty="0" err="1" smtClean="0"/>
                <a:t>Kinematic</a:t>
              </a:r>
              <a:r>
                <a:rPr lang="it-IT" sz="1600" b="1" dirty="0" smtClean="0"/>
                <a:t> </a:t>
              </a:r>
              <a:r>
                <a:rPr lang="it-IT" sz="1600" b="1" dirty="0" err="1"/>
                <a:t>region</a:t>
              </a:r>
              <a:r>
                <a:rPr lang="it-IT" sz="1600" b="1" dirty="0"/>
                <a:t>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600" b="1" dirty="0">
                  <a:solidFill>
                    <a:srgbClr val="009900"/>
                  </a:solidFill>
                </a:rPr>
                <a:t>1.5 &lt; Q</a:t>
              </a:r>
              <a:r>
                <a:rPr lang="it-IT" sz="1600" b="1" baseline="30000" dirty="0">
                  <a:solidFill>
                    <a:srgbClr val="009900"/>
                  </a:solidFill>
                </a:rPr>
                <a:t>2</a:t>
              </a:r>
              <a:r>
                <a:rPr lang="it-IT" sz="1600" b="1" dirty="0">
                  <a:solidFill>
                    <a:srgbClr val="009900"/>
                  </a:solidFill>
                </a:rPr>
                <a:t> &lt; 100 GeV</a:t>
              </a:r>
              <a:r>
                <a:rPr lang="it-IT" sz="1600" b="1" baseline="30000" dirty="0">
                  <a:solidFill>
                    <a:srgbClr val="009900"/>
                  </a:solidFill>
                </a:rPr>
                <a:t>2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600" b="1" dirty="0">
                  <a:solidFill>
                    <a:srgbClr val="009900"/>
                  </a:solidFill>
                </a:rPr>
                <a:t>40 &lt; </a:t>
              </a:r>
              <a:r>
                <a:rPr lang="it-IT" sz="1600" b="1" dirty="0" err="1">
                  <a:solidFill>
                    <a:srgbClr val="009900"/>
                  </a:solidFill>
                </a:rPr>
                <a:t>W</a:t>
              </a:r>
              <a:r>
                <a:rPr lang="it-IT" sz="1600" b="1" dirty="0">
                  <a:solidFill>
                    <a:srgbClr val="009900"/>
                  </a:solidFill>
                </a:rPr>
                <a:t> &lt; 170 </a:t>
              </a:r>
              <a:r>
                <a:rPr lang="it-IT" sz="1600" b="1" dirty="0" err="1" smtClean="0">
                  <a:solidFill>
                    <a:srgbClr val="009900"/>
                  </a:solidFill>
                </a:rPr>
                <a:t>GeV</a:t>
              </a:r>
              <a:endParaRPr lang="it-IT" sz="1600" b="1" dirty="0">
                <a:solidFill>
                  <a:srgbClr val="009900"/>
                </a:solidFill>
              </a:endParaRPr>
            </a:p>
          </p:txBody>
        </p:sp>
        <p:sp>
          <p:nvSpPr>
            <p:cNvPr id="49" name="Text Box 9"/>
            <p:cNvSpPr txBox="1">
              <a:spLocks noChangeArrowheads="1"/>
            </p:cNvSpPr>
            <p:nvPr/>
          </p:nvSpPr>
          <p:spPr bwMode="auto">
            <a:xfrm>
              <a:off x="5582469" y="3520469"/>
              <a:ext cx="181758" cy="3715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9613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34593</TotalTime>
  <Words>5921</Words>
  <Application>Microsoft Macintosh PowerPoint</Application>
  <PresentationFormat>On-screen Show (4:3)</PresentationFormat>
  <Paragraphs>996</Paragraphs>
  <Slides>60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60</vt:i4>
      </vt:variant>
    </vt:vector>
  </HeadingPairs>
  <TitlesOfParts>
    <vt:vector size="65" baseType="lpstr">
      <vt:lpstr>Office Theme</vt:lpstr>
      <vt:lpstr>Equation.3</vt:lpstr>
      <vt:lpstr>Equation</vt:lpstr>
      <vt:lpstr>Microsoft Equation</vt:lpstr>
      <vt:lpstr>Equazione</vt:lpstr>
      <vt:lpstr>Salvatore Fazio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Two proposals for realization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much discussed sign change of the Sivers’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859</cp:revision>
  <cp:lastPrinted>2012-03-22T00:20:48Z</cp:lastPrinted>
  <dcterms:created xsi:type="dcterms:W3CDTF">2014-08-28T12:53:18Z</dcterms:created>
  <dcterms:modified xsi:type="dcterms:W3CDTF">2015-05-28T18:58:40Z</dcterms:modified>
</cp:coreProperties>
</file>